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1F1C19-0382-4064-AD9A-6C0A7B13B88D}" v="1050" dt="2021-10-04T13:25:11.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86" d="100"/>
          <a:sy n="86" d="100"/>
        </p:scale>
        <p:origin x="120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68A906-324B-4CB6-A538-7EFBF742C533}"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A38F-5679-4DDF-8C54-1263633D0B04}" type="slidenum">
              <a:rPr lang="en-US" smtClean="0"/>
              <a:t>‹#›</a:t>
            </a:fld>
            <a:endParaRPr lang="en-US"/>
          </a:p>
        </p:txBody>
      </p:sp>
    </p:spTree>
    <p:extLst>
      <p:ext uri="{BB962C8B-B14F-4D97-AF65-F5344CB8AC3E}">
        <p14:creationId xmlns:p14="http://schemas.microsoft.com/office/powerpoint/2010/main" val="21675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8A906-324B-4CB6-A538-7EFBF742C533}"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A38F-5679-4DDF-8C54-1263633D0B04}" type="slidenum">
              <a:rPr lang="en-US" smtClean="0"/>
              <a:t>‹#›</a:t>
            </a:fld>
            <a:endParaRPr lang="en-US"/>
          </a:p>
        </p:txBody>
      </p:sp>
    </p:spTree>
    <p:extLst>
      <p:ext uri="{BB962C8B-B14F-4D97-AF65-F5344CB8AC3E}">
        <p14:creationId xmlns:p14="http://schemas.microsoft.com/office/powerpoint/2010/main" val="350958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8A906-324B-4CB6-A538-7EFBF742C533}"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A38F-5679-4DDF-8C54-1263633D0B0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66249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8A906-324B-4CB6-A538-7EFBF742C533}"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A38F-5679-4DDF-8C54-1263633D0B04}" type="slidenum">
              <a:rPr lang="en-US" smtClean="0"/>
              <a:t>‹#›</a:t>
            </a:fld>
            <a:endParaRPr lang="en-US"/>
          </a:p>
        </p:txBody>
      </p:sp>
    </p:spTree>
    <p:extLst>
      <p:ext uri="{BB962C8B-B14F-4D97-AF65-F5344CB8AC3E}">
        <p14:creationId xmlns:p14="http://schemas.microsoft.com/office/powerpoint/2010/main" val="391205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8A906-324B-4CB6-A538-7EFBF742C533}"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A38F-5679-4DDF-8C54-1263633D0B0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413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8A906-324B-4CB6-A538-7EFBF742C533}"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A38F-5679-4DDF-8C54-1263633D0B04}" type="slidenum">
              <a:rPr lang="en-US" smtClean="0"/>
              <a:t>‹#›</a:t>
            </a:fld>
            <a:endParaRPr lang="en-US"/>
          </a:p>
        </p:txBody>
      </p:sp>
    </p:spTree>
    <p:extLst>
      <p:ext uri="{BB962C8B-B14F-4D97-AF65-F5344CB8AC3E}">
        <p14:creationId xmlns:p14="http://schemas.microsoft.com/office/powerpoint/2010/main" val="3932774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68A906-324B-4CB6-A538-7EFBF742C533}"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A38F-5679-4DDF-8C54-1263633D0B04}" type="slidenum">
              <a:rPr lang="en-US" smtClean="0"/>
              <a:t>‹#›</a:t>
            </a:fld>
            <a:endParaRPr lang="en-US"/>
          </a:p>
        </p:txBody>
      </p:sp>
    </p:spTree>
    <p:extLst>
      <p:ext uri="{BB962C8B-B14F-4D97-AF65-F5344CB8AC3E}">
        <p14:creationId xmlns:p14="http://schemas.microsoft.com/office/powerpoint/2010/main" val="402992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68A906-324B-4CB6-A538-7EFBF742C533}"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A38F-5679-4DDF-8C54-1263633D0B04}" type="slidenum">
              <a:rPr lang="en-US" smtClean="0"/>
              <a:t>‹#›</a:t>
            </a:fld>
            <a:endParaRPr lang="en-US"/>
          </a:p>
        </p:txBody>
      </p:sp>
    </p:spTree>
    <p:extLst>
      <p:ext uri="{BB962C8B-B14F-4D97-AF65-F5344CB8AC3E}">
        <p14:creationId xmlns:p14="http://schemas.microsoft.com/office/powerpoint/2010/main" val="292159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68A906-324B-4CB6-A538-7EFBF742C533}"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A38F-5679-4DDF-8C54-1263633D0B04}" type="slidenum">
              <a:rPr lang="en-US" smtClean="0"/>
              <a:t>‹#›</a:t>
            </a:fld>
            <a:endParaRPr lang="en-US"/>
          </a:p>
        </p:txBody>
      </p:sp>
    </p:spTree>
    <p:extLst>
      <p:ext uri="{BB962C8B-B14F-4D97-AF65-F5344CB8AC3E}">
        <p14:creationId xmlns:p14="http://schemas.microsoft.com/office/powerpoint/2010/main" val="237546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8A906-324B-4CB6-A538-7EFBF742C533}"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8A38F-5679-4DDF-8C54-1263633D0B04}" type="slidenum">
              <a:rPr lang="en-US" smtClean="0"/>
              <a:t>‹#›</a:t>
            </a:fld>
            <a:endParaRPr lang="en-US"/>
          </a:p>
        </p:txBody>
      </p:sp>
    </p:spTree>
    <p:extLst>
      <p:ext uri="{BB962C8B-B14F-4D97-AF65-F5344CB8AC3E}">
        <p14:creationId xmlns:p14="http://schemas.microsoft.com/office/powerpoint/2010/main" val="199697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68A906-324B-4CB6-A538-7EFBF742C533}"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8A38F-5679-4DDF-8C54-1263633D0B04}" type="slidenum">
              <a:rPr lang="en-US" smtClean="0"/>
              <a:t>‹#›</a:t>
            </a:fld>
            <a:endParaRPr lang="en-US"/>
          </a:p>
        </p:txBody>
      </p:sp>
    </p:spTree>
    <p:extLst>
      <p:ext uri="{BB962C8B-B14F-4D97-AF65-F5344CB8AC3E}">
        <p14:creationId xmlns:p14="http://schemas.microsoft.com/office/powerpoint/2010/main" val="414979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68A906-324B-4CB6-A538-7EFBF742C533}"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8A38F-5679-4DDF-8C54-1263633D0B04}" type="slidenum">
              <a:rPr lang="en-US" smtClean="0"/>
              <a:t>‹#›</a:t>
            </a:fld>
            <a:endParaRPr lang="en-US"/>
          </a:p>
        </p:txBody>
      </p:sp>
    </p:spTree>
    <p:extLst>
      <p:ext uri="{BB962C8B-B14F-4D97-AF65-F5344CB8AC3E}">
        <p14:creationId xmlns:p14="http://schemas.microsoft.com/office/powerpoint/2010/main" val="337183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68A906-324B-4CB6-A538-7EFBF742C533}" type="datetimeFigureOut">
              <a:rPr lang="en-US" smtClean="0"/>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8A38F-5679-4DDF-8C54-1263633D0B04}" type="slidenum">
              <a:rPr lang="en-US" smtClean="0"/>
              <a:t>‹#›</a:t>
            </a:fld>
            <a:endParaRPr lang="en-US"/>
          </a:p>
        </p:txBody>
      </p:sp>
    </p:spTree>
    <p:extLst>
      <p:ext uri="{BB962C8B-B14F-4D97-AF65-F5344CB8AC3E}">
        <p14:creationId xmlns:p14="http://schemas.microsoft.com/office/powerpoint/2010/main" val="183632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8A906-324B-4CB6-A538-7EFBF742C533}" type="datetimeFigureOut">
              <a:rPr lang="en-US" smtClean="0"/>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8A38F-5679-4DDF-8C54-1263633D0B04}" type="slidenum">
              <a:rPr lang="en-US" smtClean="0"/>
              <a:t>‹#›</a:t>
            </a:fld>
            <a:endParaRPr lang="en-US"/>
          </a:p>
        </p:txBody>
      </p:sp>
    </p:spTree>
    <p:extLst>
      <p:ext uri="{BB962C8B-B14F-4D97-AF65-F5344CB8AC3E}">
        <p14:creationId xmlns:p14="http://schemas.microsoft.com/office/powerpoint/2010/main" val="1460912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68A906-324B-4CB6-A538-7EFBF742C533}"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8A38F-5679-4DDF-8C54-1263633D0B04}" type="slidenum">
              <a:rPr lang="en-US" smtClean="0"/>
              <a:t>‹#›</a:t>
            </a:fld>
            <a:endParaRPr lang="en-US"/>
          </a:p>
        </p:txBody>
      </p:sp>
    </p:spTree>
    <p:extLst>
      <p:ext uri="{BB962C8B-B14F-4D97-AF65-F5344CB8AC3E}">
        <p14:creationId xmlns:p14="http://schemas.microsoft.com/office/powerpoint/2010/main" val="123549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8A906-324B-4CB6-A538-7EFBF742C533}"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8A38F-5679-4DDF-8C54-1263633D0B04}" type="slidenum">
              <a:rPr lang="en-US" smtClean="0"/>
              <a:t>‹#›</a:t>
            </a:fld>
            <a:endParaRPr lang="en-US"/>
          </a:p>
        </p:txBody>
      </p:sp>
    </p:spTree>
    <p:extLst>
      <p:ext uri="{BB962C8B-B14F-4D97-AF65-F5344CB8AC3E}">
        <p14:creationId xmlns:p14="http://schemas.microsoft.com/office/powerpoint/2010/main" val="3816012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68A906-324B-4CB6-A538-7EFBF742C533}" type="datetimeFigureOut">
              <a:rPr lang="en-US" smtClean="0"/>
              <a:t>10/4/2021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328A38F-5679-4DDF-8C54-1263633D0B04}" type="slidenum">
              <a:rPr lang="en-US" smtClean="0"/>
              <a:t>‹#›</a:t>
            </a:fld>
            <a:endParaRPr lang="en-US"/>
          </a:p>
        </p:txBody>
      </p:sp>
    </p:spTree>
    <p:extLst>
      <p:ext uri="{BB962C8B-B14F-4D97-AF65-F5344CB8AC3E}">
        <p14:creationId xmlns:p14="http://schemas.microsoft.com/office/powerpoint/2010/main" val="199088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96521378-AEB7-489D-B33E-13812875F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789" y="-1"/>
            <a:ext cx="1901423" cy="1892897"/>
          </a:xfrm>
          <a:prstGeom prst="rect">
            <a:avLst/>
          </a:prstGeom>
        </p:spPr>
      </p:pic>
      <p:sp>
        <p:nvSpPr>
          <p:cNvPr id="6" name="Rectangle 5">
            <a:extLst>
              <a:ext uri="{FF2B5EF4-FFF2-40B4-BE49-F238E27FC236}">
                <a16:creationId xmlns:a16="http://schemas.microsoft.com/office/drawing/2014/main" id="{E063F5E2-F6C2-43C6-BC32-EC0D865D77AC}"/>
              </a:ext>
            </a:extLst>
          </p:cNvPr>
          <p:cNvSpPr/>
          <p:nvPr/>
        </p:nvSpPr>
        <p:spPr>
          <a:xfrm>
            <a:off x="1121268" y="1733463"/>
            <a:ext cx="6056466" cy="1754326"/>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Musical Memories </a:t>
            </a:r>
          </a:p>
          <a:p>
            <a:pPr algn="ctr"/>
            <a:r>
              <a:rPr lang="en-US" sz="5400" b="1" cap="none" spc="0" dirty="0">
                <a:ln w="22225">
                  <a:solidFill>
                    <a:schemeClr val="accent2"/>
                  </a:solidFill>
                  <a:prstDash val="solid"/>
                </a:ln>
                <a:solidFill>
                  <a:schemeClr val="accent2">
                    <a:lumMod val="40000"/>
                    <a:lumOff val="60000"/>
                  </a:schemeClr>
                </a:solidFill>
                <a:effectLst/>
              </a:rPr>
              <a:t>Café </a:t>
            </a:r>
          </a:p>
        </p:txBody>
      </p:sp>
      <p:pic>
        <p:nvPicPr>
          <p:cNvPr id="19" name="Picture 18" descr="A picture containing photo, indoor, food, table&#10;&#10;Description automatically generated">
            <a:extLst>
              <a:ext uri="{FF2B5EF4-FFF2-40B4-BE49-F238E27FC236}">
                <a16:creationId xmlns:a16="http://schemas.microsoft.com/office/drawing/2014/main" id="{8517A2EB-FA07-426A-A6FB-2C5F1322181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511135" y="3586416"/>
            <a:ext cx="5276730" cy="3036026"/>
          </a:xfrm>
          <a:prstGeom prst="rect">
            <a:avLst/>
          </a:prstGeom>
        </p:spPr>
      </p:pic>
    </p:spTree>
    <p:extLst>
      <p:ext uri="{BB962C8B-B14F-4D97-AF65-F5344CB8AC3E}">
        <p14:creationId xmlns:p14="http://schemas.microsoft.com/office/powerpoint/2010/main" val="3474880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96521378-AEB7-489D-B33E-13812875F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43" y="91364"/>
            <a:ext cx="1499356" cy="1492633"/>
          </a:xfrm>
          <a:prstGeom prst="rect">
            <a:avLst/>
          </a:prstGeom>
        </p:spPr>
      </p:pic>
      <p:sp>
        <p:nvSpPr>
          <p:cNvPr id="6" name="Rectangle 5">
            <a:extLst>
              <a:ext uri="{FF2B5EF4-FFF2-40B4-BE49-F238E27FC236}">
                <a16:creationId xmlns:a16="http://schemas.microsoft.com/office/drawing/2014/main" id="{E063F5E2-F6C2-43C6-BC32-EC0D865D77AC}"/>
              </a:ext>
            </a:extLst>
          </p:cNvPr>
          <p:cNvSpPr/>
          <p:nvPr/>
        </p:nvSpPr>
        <p:spPr>
          <a:xfrm>
            <a:off x="2393293" y="260558"/>
            <a:ext cx="4532010" cy="1323439"/>
          </a:xfrm>
          <a:prstGeom prst="rect">
            <a:avLst/>
          </a:prstGeom>
          <a:noFill/>
        </p:spPr>
        <p:txBody>
          <a:bodyPr wrap="none" lIns="91440" tIns="45720" rIns="91440" bIns="45720">
            <a:spAutoFit/>
          </a:bodyPr>
          <a:lstStyle/>
          <a:p>
            <a:r>
              <a:rPr lang="en-US" sz="4000" b="1" cap="none" spc="0" dirty="0">
                <a:ln w="22225">
                  <a:solidFill>
                    <a:schemeClr val="accent2"/>
                  </a:solidFill>
                  <a:prstDash val="solid"/>
                </a:ln>
                <a:solidFill>
                  <a:schemeClr val="accent2">
                    <a:lumMod val="40000"/>
                    <a:lumOff val="60000"/>
                  </a:schemeClr>
                </a:solidFill>
                <a:effectLst/>
              </a:rPr>
              <a:t>Musical Memories </a:t>
            </a:r>
          </a:p>
          <a:p>
            <a:r>
              <a:rPr lang="en-US" sz="4000" b="1" cap="none" spc="0" dirty="0">
                <a:ln w="22225">
                  <a:solidFill>
                    <a:schemeClr val="accent2"/>
                  </a:solidFill>
                  <a:prstDash val="solid"/>
                </a:ln>
                <a:solidFill>
                  <a:schemeClr val="accent2">
                    <a:lumMod val="40000"/>
                    <a:lumOff val="60000"/>
                  </a:schemeClr>
                </a:solidFill>
                <a:effectLst/>
              </a:rPr>
              <a:t>Café </a:t>
            </a:r>
          </a:p>
        </p:txBody>
      </p:sp>
      <p:sp>
        <p:nvSpPr>
          <p:cNvPr id="2" name="TextBox 1">
            <a:extLst>
              <a:ext uri="{FF2B5EF4-FFF2-40B4-BE49-F238E27FC236}">
                <a16:creationId xmlns:a16="http://schemas.microsoft.com/office/drawing/2014/main" id="{D41AAF6B-58BF-4B4D-B003-B1F793C145DB}"/>
              </a:ext>
            </a:extLst>
          </p:cNvPr>
          <p:cNvSpPr txBox="1"/>
          <p:nvPr/>
        </p:nvSpPr>
        <p:spPr>
          <a:xfrm>
            <a:off x="553029" y="1808496"/>
            <a:ext cx="6630770" cy="5070619"/>
          </a:xfrm>
          <a:prstGeom prst="rect">
            <a:avLst/>
          </a:prstGeom>
          <a:noFill/>
        </p:spPr>
        <p:txBody>
          <a:bodyPr wrap="square" rtlCol="0">
            <a:spAutoFit/>
          </a:bodyPr>
          <a:lstStyle/>
          <a:p>
            <a:pPr marL="457200" marR="0">
              <a:lnSpc>
                <a:spcPct val="107000"/>
              </a:lnSpc>
              <a:spcBef>
                <a:spcPts val="0"/>
              </a:spcBef>
              <a:spcAft>
                <a:spcPts val="800"/>
              </a:spcAft>
            </a:pPr>
            <a:r>
              <a:rPr lang="en-US"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Lessons Learned</a:t>
            </a:r>
          </a:p>
          <a:p>
            <a:pPr marL="800100" marR="0" indent="-342900">
              <a:lnSpc>
                <a:spcPct val="107000"/>
              </a:lnSpc>
              <a:spcBef>
                <a:spcPts val="0"/>
              </a:spcBef>
              <a:spcAft>
                <a:spcPts val="800"/>
              </a:spcAft>
              <a:buFont typeface="+mj-lt"/>
              <a:buAutoNum type="arabicPeriod"/>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Building a web site is a complex process that goes beyond the content that will comprise the public pages.</a:t>
            </a:r>
          </a:p>
          <a:p>
            <a:pPr marL="800100" marR="0" indent="-342900">
              <a:lnSpc>
                <a:spcPct val="107000"/>
              </a:lnSpc>
              <a:spcBef>
                <a:spcPts val="0"/>
              </a:spcBef>
              <a:spcAft>
                <a:spcPts val="800"/>
              </a:spcAft>
              <a:buFont typeface="+mj-lt"/>
              <a:buAutoNum type="arabicPeriod"/>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Bouncing back from COVID takes time but with perseverance, we are making progress with increasing audience size.</a:t>
            </a:r>
          </a:p>
          <a:p>
            <a:pPr marL="800100" marR="0" indent="-342900">
              <a:lnSpc>
                <a:spcPct val="107000"/>
              </a:lnSpc>
              <a:spcBef>
                <a:spcPts val="0"/>
              </a:spcBef>
              <a:spcAft>
                <a:spcPts val="800"/>
              </a:spcAft>
              <a:buFont typeface="+mj-lt"/>
              <a:buAutoNum type="arabicPeriod"/>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The benefit is greater than we expected.</a:t>
            </a:r>
          </a:p>
          <a:p>
            <a:pPr marL="457200" marR="0">
              <a:lnSpc>
                <a:spcPct val="107000"/>
              </a:lnSpc>
              <a:spcBef>
                <a:spcPts val="0"/>
              </a:spcBef>
              <a:spcAft>
                <a:spcPts val="800"/>
              </a:spcAft>
            </a:pPr>
            <a:r>
              <a:rPr lang="en-US"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Going Well</a:t>
            </a:r>
          </a:p>
          <a:p>
            <a:pPr marL="800100" marR="0" indent="-342900">
              <a:lnSpc>
                <a:spcPct val="107000"/>
              </a:lnSpc>
              <a:spcBef>
                <a:spcPts val="0"/>
              </a:spcBef>
              <a:spcAft>
                <a:spcPts val="800"/>
              </a:spcAft>
              <a:buFont typeface="+mj-lt"/>
              <a:buAutoNum type="arabicPeriod"/>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Expansion is going very well!</a:t>
            </a:r>
          </a:p>
          <a:p>
            <a:pPr marL="800100" marR="0" indent="-342900">
              <a:lnSpc>
                <a:spcPct val="107000"/>
              </a:lnSpc>
              <a:spcBef>
                <a:spcPts val="0"/>
              </a:spcBef>
              <a:spcAft>
                <a:spcPts val="800"/>
              </a:spcAft>
              <a:buFont typeface="+mj-lt"/>
              <a:buAutoNum type="arabicPeriod"/>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Marketing and media attention has grown.</a:t>
            </a:r>
          </a:p>
          <a:p>
            <a:pPr marL="800100" marR="0" indent="-342900">
              <a:lnSpc>
                <a:spcPct val="107000"/>
              </a:lnSpc>
              <a:spcBef>
                <a:spcPts val="0"/>
              </a:spcBef>
              <a:spcAft>
                <a:spcPts val="800"/>
              </a:spcAft>
              <a:buFont typeface="+mj-lt"/>
              <a:buAutoNum type="arabicPeriod"/>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Increasing audience sizes slowly but surely.</a:t>
            </a:r>
          </a:p>
          <a:p>
            <a:pPr marL="800100" marR="0" indent="-342900">
              <a:lnSpc>
                <a:spcPct val="107000"/>
              </a:lnSpc>
              <a:spcBef>
                <a:spcPts val="0"/>
              </a:spcBef>
              <a:spcAft>
                <a:spcPts val="800"/>
              </a:spcAft>
              <a:buFont typeface="+mj-lt"/>
              <a:buAutoNum type="arabicPeriod"/>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Partners have played a valuable role in our continuous quality improvement and expansion activities.</a:t>
            </a:r>
          </a:p>
          <a:p>
            <a:endParaRPr lang="en-US" sz="1100" dirty="0">
              <a:solidFill>
                <a:schemeClr val="accent2">
                  <a:lumMod val="75000"/>
                </a:schemeClr>
              </a:solidFill>
            </a:endParaRPr>
          </a:p>
        </p:txBody>
      </p:sp>
    </p:spTree>
    <p:extLst>
      <p:ext uri="{BB962C8B-B14F-4D97-AF65-F5344CB8AC3E}">
        <p14:creationId xmlns:p14="http://schemas.microsoft.com/office/powerpoint/2010/main" val="429104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96521378-AEB7-489D-B33E-13812875F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43" y="91364"/>
            <a:ext cx="1499356" cy="1492633"/>
          </a:xfrm>
          <a:prstGeom prst="rect">
            <a:avLst/>
          </a:prstGeom>
        </p:spPr>
      </p:pic>
      <p:sp>
        <p:nvSpPr>
          <p:cNvPr id="6" name="Rectangle 5">
            <a:extLst>
              <a:ext uri="{FF2B5EF4-FFF2-40B4-BE49-F238E27FC236}">
                <a16:creationId xmlns:a16="http://schemas.microsoft.com/office/drawing/2014/main" id="{E063F5E2-F6C2-43C6-BC32-EC0D865D77AC}"/>
              </a:ext>
            </a:extLst>
          </p:cNvPr>
          <p:cNvSpPr/>
          <p:nvPr/>
        </p:nvSpPr>
        <p:spPr>
          <a:xfrm>
            <a:off x="2393293" y="260558"/>
            <a:ext cx="4532010" cy="1323439"/>
          </a:xfrm>
          <a:prstGeom prst="rect">
            <a:avLst/>
          </a:prstGeom>
          <a:noFill/>
        </p:spPr>
        <p:txBody>
          <a:bodyPr wrap="none" lIns="91440" tIns="45720" rIns="91440" bIns="45720">
            <a:spAutoFit/>
          </a:bodyPr>
          <a:lstStyle/>
          <a:p>
            <a:r>
              <a:rPr lang="en-US" sz="4000" b="1" cap="none" spc="0" dirty="0">
                <a:ln w="22225">
                  <a:solidFill>
                    <a:schemeClr val="accent2"/>
                  </a:solidFill>
                  <a:prstDash val="solid"/>
                </a:ln>
                <a:solidFill>
                  <a:schemeClr val="accent2">
                    <a:lumMod val="40000"/>
                    <a:lumOff val="60000"/>
                  </a:schemeClr>
                </a:solidFill>
                <a:effectLst/>
              </a:rPr>
              <a:t>Musical Memories </a:t>
            </a:r>
          </a:p>
          <a:p>
            <a:r>
              <a:rPr lang="en-US" sz="4000" b="1" cap="none" spc="0" dirty="0">
                <a:ln w="22225">
                  <a:solidFill>
                    <a:schemeClr val="accent2"/>
                  </a:solidFill>
                  <a:prstDash val="solid"/>
                </a:ln>
                <a:solidFill>
                  <a:schemeClr val="accent2">
                    <a:lumMod val="40000"/>
                    <a:lumOff val="60000"/>
                  </a:schemeClr>
                </a:solidFill>
                <a:effectLst/>
              </a:rPr>
              <a:t>Café </a:t>
            </a:r>
          </a:p>
        </p:txBody>
      </p:sp>
      <p:sp>
        <p:nvSpPr>
          <p:cNvPr id="2" name="TextBox 1">
            <a:extLst>
              <a:ext uri="{FF2B5EF4-FFF2-40B4-BE49-F238E27FC236}">
                <a16:creationId xmlns:a16="http://schemas.microsoft.com/office/drawing/2014/main" id="{D41AAF6B-58BF-4B4D-B003-B1F793C145DB}"/>
              </a:ext>
            </a:extLst>
          </p:cNvPr>
          <p:cNvSpPr txBox="1"/>
          <p:nvPr/>
        </p:nvSpPr>
        <p:spPr>
          <a:xfrm>
            <a:off x="595448" y="1692795"/>
            <a:ext cx="6630770" cy="3229730"/>
          </a:xfrm>
          <a:prstGeom prst="rect">
            <a:avLst/>
          </a:prstGeom>
          <a:noFill/>
        </p:spPr>
        <p:txBody>
          <a:bodyPr wrap="square" rtlCol="0">
            <a:spAutoFit/>
          </a:bodyPr>
          <a:lstStyle/>
          <a:p>
            <a:pPr marL="457200" marR="0">
              <a:lnSpc>
                <a:spcPct val="107000"/>
              </a:lnSpc>
              <a:spcBef>
                <a:spcPts val="0"/>
              </a:spcBef>
              <a:spcAft>
                <a:spcPts val="800"/>
              </a:spcAft>
            </a:pPr>
            <a:r>
              <a:rPr lang="en-US"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Next 6 Months</a:t>
            </a:r>
          </a:p>
          <a:p>
            <a:pPr marL="800100" marR="0" indent="-342900">
              <a:lnSpc>
                <a:spcPct val="107000"/>
              </a:lnSpc>
              <a:spcBef>
                <a:spcPts val="0"/>
              </a:spcBef>
              <a:spcAft>
                <a:spcPts val="600"/>
              </a:spcAft>
              <a:buFont typeface="+mj-lt"/>
              <a:buAutoNum type="arabicPeriod"/>
            </a:pPr>
            <a:r>
              <a:rPr lang="en-US"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Buil</a:t>
            </a:r>
            <a:r>
              <a:rPr lang="en-US"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d our website</a:t>
            </a:r>
          </a:p>
          <a:p>
            <a:pPr marL="800100" marR="0" indent="-342900">
              <a:lnSpc>
                <a:spcPct val="107000"/>
              </a:lnSpc>
              <a:spcBef>
                <a:spcPts val="0"/>
              </a:spcBef>
              <a:spcAft>
                <a:spcPts val="600"/>
              </a:spcAft>
              <a:buFont typeface="+mj-lt"/>
              <a:buAutoNum type="arabicPeriod"/>
            </a:pPr>
            <a:r>
              <a:rPr lang="en-US"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Develop Logo</a:t>
            </a:r>
          </a:p>
          <a:p>
            <a:pPr marL="800100" marR="0" indent="-342900">
              <a:lnSpc>
                <a:spcPct val="107000"/>
              </a:lnSpc>
              <a:spcBef>
                <a:spcPts val="0"/>
              </a:spcBef>
              <a:spcAft>
                <a:spcPts val="600"/>
              </a:spcAft>
              <a:buFont typeface="+mj-lt"/>
              <a:buAutoNum type="arabicPeriod"/>
            </a:pPr>
            <a:r>
              <a:rPr lang="en-US"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Complete Consulting Services</a:t>
            </a:r>
          </a:p>
          <a:p>
            <a:pPr marL="800100" marR="0" indent="-342900">
              <a:lnSpc>
                <a:spcPct val="107000"/>
              </a:lnSpc>
              <a:spcBef>
                <a:spcPts val="0"/>
              </a:spcBef>
              <a:spcAft>
                <a:spcPts val="600"/>
              </a:spcAft>
              <a:buFont typeface="+mj-lt"/>
              <a:buAutoNum type="arabicPeriod"/>
            </a:pPr>
            <a:r>
              <a:rPr lang="en-US"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Expand to Isolated Adults</a:t>
            </a:r>
          </a:p>
          <a:p>
            <a:pPr marL="800100" marR="0" indent="-342900">
              <a:lnSpc>
                <a:spcPct val="107000"/>
              </a:lnSpc>
              <a:spcBef>
                <a:spcPts val="0"/>
              </a:spcBef>
              <a:spcAft>
                <a:spcPts val="600"/>
              </a:spcAft>
              <a:buFont typeface="+mj-lt"/>
              <a:buAutoNum type="arabicPeriod"/>
            </a:pPr>
            <a:r>
              <a:rPr lang="en-US"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Use the Evaluation to Improve Program</a:t>
            </a:r>
          </a:p>
          <a:p>
            <a:pPr marL="800100" marR="0" indent="-342900">
              <a:lnSpc>
                <a:spcPct val="107000"/>
              </a:lnSpc>
              <a:spcBef>
                <a:spcPts val="0"/>
              </a:spcBef>
              <a:spcAft>
                <a:spcPts val="600"/>
              </a:spcAft>
              <a:buFont typeface="+mj-lt"/>
              <a:buAutoNum type="arabicPeriod"/>
            </a:pPr>
            <a:r>
              <a:rPr lang="en-US"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Develop the separate “Communities” for Licensees and for Caregivers</a:t>
            </a:r>
            <a:endPar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US" sz="1100" dirty="0">
              <a:solidFill>
                <a:schemeClr val="accent2">
                  <a:lumMod val="75000"/>
                </a:schemeClr>
              </a:solidFill>
            </a:endParaRPr>
          </a:p>
        </p:txBody>
      </p:sp>
      <p:pic>
        <p:nvPicPr>
          <p:cNvPr id="2051" name="Picture 12" descr="Image preview">
            <a:extLst>
              <a:ext uri="{FF2B5EF4-FFF2-40B4-BE49-F238E27FC236}">
                <a16:creationId xmlns:a16="http://schemas.microsoft.com/office/drawing/2014/main" id="{5ED9C63C-C34F-4432-8113-8BC7C6C1C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974" y="4643365"/>
            <a:ext cx="24765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5">
            <a:extLst>
              <a:ext uri="{FF2B5EF4-FFF2-40B4-BE49-F238E27FC236}">
                <a16:creationId xmlns:a16="http://schemas.microsoft.com/office/drawing/2014/main" id="{C9B38B5A-7D85-4263-A538-D5D9167498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649" y="4643365"/>
            <a:ext cx="13843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6">
            <a:extLst>
              <a:ext uri="{FF2B5EF4-FFF2-40B4-BE49-F238E27FC236}">
                <a16:creationId xmlns:a16="http://schemas.microsoft.com/office/drawing/2014/main" id="{E4EE3D80-0229-4FD0-9566-A933087ACA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499" y="4643365"/>
            <a:ext cx="1612900" cy="1879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ADCECC4A-1524-4886-9B3F-481F4A432BCE}"/>
              </a:ext>
            </a:extLst>
          </p:cNvPr>
          <p:cNvSpPr>
            <a:spLocks noChangeArrowheads="1"/>
          </p:cNvSpPr>
          <p:nvPr/>
        </p:nvSpPr>
        <p:spPr bwMode="auto">
          <a:xfrm>
            <a:off x="4482446" y="119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a:extLst>
              <a:ext uri="{FF2B5EF4-FFF2-40B4-BE49-F238E27FC236}">
                <a16:creationId xmlns:a16="http://schemas.microsoft.com/office/drawing/2014/main" id="{0EE0E6C6-BE5E-42EA-9CA7-25C9CB82561E}"/>
              </a:ext>
            </a:extLst>
          </p:cNvPr>
          <p:cNvSpPr>
            <a:spLocks noChangeArrowheads="1"/>
          </p:cNvSpPr>
          <p:nvPr/>
        </p:nvSpPr>
        <p:spPr bwMode="auto">
          <a:xfrm>
            <a:off x="4482446" y="244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081AA2FF-E8A7-4100-B2F0-0FF8CEA88C65}"/>
              </a:ext>
            </a:extLst>
          </p:cNvPr>
          <p:cNvSpPr>
            <a:spLocks noChangeArrowheads="1"/>
          </p:cNvSpPr>
          <p:nvPr/>
        </p:nvSpPr>
        <p:spPr bwMode="auto">
          <a:xfrm>
            <a:off x="4482446" y="431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80C1232A-EEB1-4776-A190-999AD353CAC6}"/>
              </a:ext>
            </a:extLst>
          </p:cNvPr>
          <p:cNvSpPr>
            <a:spLocks noChangeArrowheads="1"/>
          </p:cNvSpPr>
          <p:nvPr/>
        </p:nvSpPr>
        <p:spPr bwMode="auto">
          <a:xfrm>
            <a:off x="4482446" y="6190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3" name="Picture 12" descr="Image preview">
            <a:extLst>
              <a:ext uri="{FF2B5EF4-FFF2-40B4-BE49-F238E27FC236}">
                <a16:creationId xmlns:a16="http://schemas.microsoft.com/office/drawing/2014/main" id="{FA08C8FE-A3B9-414D-8B21-8F7AAD5FB81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482446" y="1550710"/>
            <a:ext cx="2526383" cy="2069192"/>
          </a:xfrm>
          <a:prstGeom prst="rect">
            <a:avLst/>
          </a:prstGeom>
          <a:noFill/>
        </p:spPr>
      </p:pic>
    </p:spTree>
    <p:extLst>
      <p:ext uri="{BB962C8B-B14F-4D97-AF65-F5344CB8AC3E}">
        <p14:creationId xmlns:p14="http://schemas.microsoft.com/office/powerpoint/2010/main" val="336806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fade">
                                      <p:cBhvr>
                                        <p:cTn id="35" dur="500"/>
                                        <p:tgtEl>
                                          <p:spTgt spid="2050"/>
                                        </p:tgtEl>
                                      </p:cBhvr>
                                    </p:animEffect>
                                  </p:childTnLst>
                                </p:cTn>
                              </p:par>
                              <p:par>
                                <p:cTn id="36" presetID="10" presetClass="entr" presetSubtype="0" fill="hold" nodeType="withEffect">
                                  <p:stCondLst>
                                    <p:cond delay="0"/>
                                  </p:stCondLst>
                                  <p:childTnLst>
                                    <p:set>
                                      <p:cBhvr>
                                        <p:cTn id="37" dur="1" fill="hold">
                                          <p:stCondLst>
                                            <p:cond delay="0"/>
                                          </p:stCondLst>
                                        </p:cTn>
                                        <p:tgtEl>
                                          <p:spTgt spid="2051"/>
                                        </p:tgtEl>
                                        <p:attrNameLst>
                                          <p:attrName>style.visibility</p:attrName>
                                        </p:attrNameLst>
                                      </p:cBhvr>
                                      <p:to>
                                        <p:strVal val="visible"/>
                                      </p:to>
                                    </p:set>
                                    <p:animEffect transition="in" filter="fade">
                                      <p:cBhvr>
                                        <p:cTn id="38" dur="500"/>
                                        <p:tgtEl>
                                          <p:spTgt spid="2051"/>
                                        </p:tgtEl>
                                      </p:cBhvr>
                                    </p:animEffect>
                                  </p:childTnLst>
                                </p:cTn>
                              </p:par>
                              <p:par>
                                <p:cTn id="39" presetID="10" presetClass="entr" presetSubtype="0" fill="hold" nodeType="withEffect">
                                  <p:stCondLst>
                                    <p:cond delay="0"/>
                                  </p:stCondLst>
                                  <p:childTnLst>
                                    <p:set>
                                      <p:cBhvr>
                                        <p:cTn id="40" dur="1" fill="hold">
                                          <p:stCondLst>
                                            <p:cond delay="0"/>
                                          </p:stCondLst>
                                        </p:cTn>
                                        <p:tgtEl>
                                          <p:spTgt spid="2049"/>
                                        </p:tgtEl>
                                        <p:attrNameLst>
                                          <p:attrName>style.visibility</p:attrName>
                                        </p:attrNameLst>
                                      </p:cBhvr>
                                      <p:to>
                                        <p:strVal val="visible"/>
                                      </p:to>
                                    </p:set>
                                    <p:animEffect transition="in" filter="fade">
                                      <p:cBhvr>
                                        <p:cTn id="41"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96521378-AEB7-489D-B33E-13812875F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43" y="91364"/>
            <a:ext cx="1499356" cy="1492633"/>
          </a:xfrm>
          <a:prstGeom prst="rect">
            <a:avLst/>
          </a:prstGeom>
        </p:spPr>
      </p:pic>
      <p:sp>
        <p:nvSpPr>
          <p:cNvPr id="6" name="Rectangle 5">
            <a:extLst>
              <a:ext uri="{FF2B5EF4-FFF2-40B4-BE49-F238E27FC236}">
                <a16:creationId xmlns:a16="http://schemas.microsoft.com/office/drawing/2014/main" id="{E063F5E2-F6C2-43C6-BC32-EC0D865D77AC}"/>
              </a:ext>
            </a:extLst>
          </p:cNvPr>
          <p:cNvSpPr/>
          <p:nvPr/>
        </p:nvSpPr>
        <p:spPr>
          <a:xfrm>
            <a:off x="2393293" y="260558"/>
            <a:ext cx="4532010" cy="1323439"/>
          </a:xfrm>
          <a:prstGeom prst="rect">
            <a:avLst/>
          </a:prstGeom>
          <a:noFill/>
        </p:spPr>
        <p:txBody>
          <a:bodyPr wrap="none" lIns="91440" tIns="45720" rIns="91440" bIns="45720">
            <a:spAutoFit/>
          </a:bodyPr>
          <a:lstStyle/>
          <a:p>
            <a:r>
              <a:rPr lang="en-US" sz="4000" b="1" cap="none" spc="0" dirty="0">
                <a:ln w="22225">
                  <a:solidFill>
                    <a:schemeClr val="accent2"/>
                  </a:solidFill>
                  <a:prstDash val="solid"/>
                </a:ln>
                <a:solidFill>
                  <a:schemeClr val="accent2">
                    <a:lumMod val="40000"/>
                    <a:lumOff val="60000"/>
                  </a:schemeClr>
                </a:solidFill>
                <a:effectLst/>
              </a:rPr>
              <a:t>Musical Memories </a:t>
            </a:r>
          </a:p>
          <a:p>
            <a:r>
              <a:rPr lang="en-US" sz="4000" b="1" cap="none" spc="0" dirty="0">
                <a:ln w="22225">
                  <a:solidFill>
                    <a:schemeClr val="accent2"/>
                  </a:solidFill>
                  <a:prstDash val="solid"/>
                </a:ln>
                <a:solidFill>
                  <a:schemeClr val="accent2">
                    <a:lumMod val="40000"/>
                    <a:lumOff val="60000"/>
                  </a:schemeClr>
                </a:solidFill>
                <a:effectLst/>
              </a:rPr>
              <a:t>Café </a:t>
            </a:r>
          </a:p>
        </p:txBody>
      </p:sp>
      <p:sp>
        <p:nvSpPr>
          <p:cNvPr id="8" name="Rectangle 7">
            <a:extLst>
              <a:ext uri="{FF2B5EF4-FFF2-40B4-BE49-F238E27FC236}">
                <a16:creationId xmlns:a16="http://schemas.microsoft.com/office/drawing/2014/main" id="{505EB521-5991-4A6E-841F-8F6B4CF7F5BB}"/>
              </a:ext>
            </a:extLst>
          </p:cNvPr>
          <p:cNvSpPr/>
          <p:nvPr/>
        </p:nvSpPr>
        <p:spPr>
          <a:xfrm>
            <a:off x="2572355" y="1841119"/>
            <a:ext cx="2762295" cy="707886"/>
          </a:xfrm>
          <a:prstGeom prst="rect">
            <a:avLst/>
          </a:prstGeom>
          <a:noFill/>
        </p:spPr>
        <p:txBody>
          <a:bodyPr wrap="none" lIns="91440" tIns="45720" rIns="91440" bIns="45720">
            <a:spAutoFit/>
          </a:bodyPr>
          <a:lstStyle/>
          <a:p>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Questions?</a:t>
            </a:r>
          </a:p>
        </p:txBody>
      </p:sp>
      <p:pic>
        <p:nvPicPr>
          <p:cNvPr id="9" name="Picture 2">
            <a:extLst>
              <a:ext uri="{FF2B5EF4-FFF2-40B4-BE49-F238E27FC236}">
                <a16:creationId xmlns:a16="http://schemas.microsoft.com/office/drawing/2014/main" id="{C0AACF4B-3470-43FC-96F3-278FFAB37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497" y="2904171"/>
            <a:ext cx="4532010" cy="339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96521378-AEB7-489D-B33E-13812875F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43" y="91364"/>
            <a:ext cx="1499356" cy="1492633"/>
          </a:xfrm>
          <a:prstGeom prst="rect">
            <a:avLst/>
          </a:prstGeom>
        </p:spPr>
      </p:pic>
      <p:sp>
        <p:nvSpPr>
          <p:cNvPr id="6" name="Rectangle 5">
            <a:extLst>
              <a:ext uri="{FF2B5EF4-FFF2-40B4-BE49-F238E27FC236}">
                <a16:creationId xmlns:a16="http://schemas.microsoft.com/office/drawing/2014/main" id="{E063F5E2-F6C2-43C6-BC32-EC0D865D77AC}"/>
              </a:ext>
            </a:extLst>
          </p:cNvPr>
          <p:cNvSpPr/>
          <p:nvPr/>
        </p:nvSpPr>
        <p:spPr>
          <a:xfrm>
            <a:off x="2393293" y="260558"/>
            <a:ext cx="4532010" cy="1323439"/>
          </a:xfrm>
          <a:prstGeom prst="rect">
            <a:avLst/>
          </a:prstGeom>
          <a:noFill/>
        </p:spPr>
        <p:txBody>
          <a:bodyPr wrap="none" lIns="91440" tIns="45720" rIns="91440" bIns="45720">
            <a:spAutoFit/>
          </a:bodyPr>
          <a:lstStyle/>
          <a:p>
            <a:r>
              <a:rPr lang="en-US" sz="4000" b="1" cap="none" spc="0" dirty="0">
                <a:ln w="22225">
                  <a:solidFill>
                    <a:schemeClr val="accent2"/>
                  </a:solidFill>
                  <a:prstDash val="solid"/>
                </a:ln>
                <a:solidFill>
                  <a:schemeClr val="accent2">
                    <a:lumMod val="40000"/>
                    <a:lumOff val="60000"/>
                  </a:schemeClr>
                </a:solidFill>
                <a:effectLst/>
              </a:rPr>
              <a:t>Musical Memories </a:t>
            </a:r>
          </a:p>
          <a:p>
            <a:r>
              <a:rPr lang="en-US" sz="4000" b="1" cap="none" spc="0" dirty="0">
                <a:ln w="22225">
                  <a:solidFill>
                    <a:schemeClr val="accent2"/>
                  </a:solidFill>
                  <a:prstDash val="solid"/>
                </a:ln>
                <a:solidFill>
                  <a:schemeClr val="accent2">
                    <a:lumMod val="40000"/>
                    <a:lumOff val="60000"/>
                  </a:schemeClr>
                </a:solidFill>
                <a:effectLst/>
              </a:rPr>
              <a:t>Café </a:t>
            </a:r>
          </a:p>
        </p:txBody>
      </p:sp>
      <p:sp>
        <p:nvSpPr>
          <p:cNvPr id="2" name="TextBox 1">
            <a:extLst>
              <a:ext uri="{FF2B5EF4-FFF2-40B4-BE49-F238E27FC236}">
                <a16:creationId xmlns:a16="http://schemas.microsoft.com/office/drawing/2014/main" id="{D41AAF6B-58BF-4B4D-B003-B1F793C145DB}"/>
              </a:ext>
            </a:extLst>
          </p:cNvPr>
          <p:cNvSpPr txBox="1"/>
          <p:nvPr/>
        </p:nvSpPr>
        <p:spPr>
          <a:xfrm>
            <a:off x="1242927" y="1894502"/>
            <a:ext cx="5256431" cy="4601260"/>
          </a:xfrm>
          <a:prstGeom prst="rect">
            <a:avLst/>
          </a:prstGeom>
          <a:noFill/>
        </p:spPr>
        <p:txBody>
          <a:bodyPr wrap="square" rtlCol="0">
            <a:spAutoFit/>
          </a:bodyPr>
          <a:lstStyle/>
          <a:p>
            <a:pPr>
              <a:spcAft>
                <a:spcPts val="600"/>
              </a:spcAft>
            </a:pPr>
            <a:r>
              <a:rPr lang="en-US" b="1" dirty="0">
                <a:solidFill>
                  <a:schemeClr val="accent2">
                    <a:lumMod val="75000"/>
                  </a:schemeClr>
                </a:solidFill>
              </a:rPr>
              <a:t>Musical Memory Café </a:t>
            </a:r>
            <a:r>
              <a:rPr lang="en-US" dirty="0">
                <a:solidFill>
                  <a:schemeClr val="accent2">
                    <a:lumMod val="75000"/>
                  </a:schemeClr>
                </a:solidFill>
              </a:rPr>
              <a:t>is a concert series for caregivers of older adults that combines caregivers and loved ones in a common, musical experience.  </a:t>
            </a:r>
          </a:p>
          <a:p>
            <a:r>
              <a:rPr lang="en-US" b="1" i="1" dirty="0">
                <a:solidFill>
                  <a:schemeClr val="accent2">
                    <a:lumMod val="75000"/>
                  </a:schemeClr>
                </a:solidFill>
              </a:rPr>
              <a:t>Partners include but are not limited to:</a:t>
            </a:r>
          </a:p>
          <a:p>
            <a:pPr marL="285750" indent="-285750">
              <a:buFont typeface="Arial" panose="020B0604020202020204" pitchFamily="34" charset="0"/>
              <a:buChar char="•"/>
            </a:pPr>
            <a:r>
              <a:rPr lang="en-US" dirty="0">
                <a:solidFill>
                  <a:schemeClr val="accent2">
                    <a:lumMod val="75000"/>
                  </a:schemeClr>
                </a:solidFill>
              </a:rPr>
              <a:t>Alzheimer’s Association</a:t>
            </a:r>
          </a:p>
          <a:p>
            <a:pPr marL="285750" indent="-285750">
              <a:buFont typeface="Arial" panose="020B0604020202020204" pitchFamily="34" charset="0"/>
              <a:buChar char="•"/>
            </a:pPr>
            <a:r>
              <a:rPr lang="en-US" dirty="0">
                <a:solidFill>
                  <a:schemeClr val="accent2">
                    <a:lumMod val="75000"/>
                  </a:schemeClr>
                </a:solidFill>
              </a:rPr>
              <a:t>Amherst Senior Center</a:t>
            </a:r>
          </a:p>
          <a:p>
            <a:pPr marL="285750" indent="-285750">
              <a:buFont typeface="Arial" panose="020B0604020202020204" pitchFamily="34" charset="0"/>
              <a:buChar char="•"/>
            </a:pPr>
            <a:r>
              <a:rPr lang="en-US" dirty="0">
                <a:solidFill>
                  <a:schemeClr val="accent2">
                    <a:lumMod val="75000"/>
                  </a:schemeClr>
                </a:solidFill>
              </a:rPr>
              <a:t>Dale Association (new)</a:t>
            </a:r>
          </a:p>
          <a:p>
            <a:pPr marL="285750" indent="-285750">
              <a:buFont typeface="Arial" panose="020B0604020202020204" pitchFamily="34" charset="0"/>
              <a:buChar char="•"/>
            </a:pPr>
            <a:r>
              <a:rPr lang="en-US" dirty="0">
                <a:solidFill>
                  <a:schemeClr val="accent2">
                    <a:lumMod val="75000"/>
                  </a:schemeClr>
                </a:solidFill>
              </a:rPr>
              <a:t>Niagara County Department for the Aging (new)</a:t>
            </a:r>
          </a:p>
          <a:p>
            <a:pPr marL="285750" indent="-285750">
              <a:buFont typeface="Arial" panose="020B0604020202020204" pitchFamily="34" charset="0"/>
              <a:buChar char="•"/>
            </a:pPr>
            <a:r>
              <a:rPr lang="en-US" dirty="0">
                <a:solidFill>
                  <a:schemeClr val="accent2">
                    <a:lumMod val="75000"/>
                  </a:schemeClr>
                </a:solidFill>
              </a:rPr>
              <a:t>Boston (NY) Fire Department (new)</a:t>
            </a:r>
          </a:p>
          <a:p>
            <a:pPr marL="285750" indent="-285750">
              <a:buFont typeface="Arial" panose="020B0604020202020204" pitchFamily="34" charset="0"/>
              <a:buChar char="•"/>
            </a:pPr>
            <a:r>
              <a:rPr lang="en-US" dirty="0">
                <a:solidFill>
                  <a:schemeClr val="accent2">
                    <a:lumMod val="75000"/>
                  </a:schemeClr>
                </a:solidFill>
              </a:rPr>
              <a:t>Paws for Love – SPCA Serving Erie County</a:t>
            </a:r>
          </a:p>
          <a:p>
            <a:pPr marL="285750" indent="-285750">
              <a:buFont typeface="Arial" panose="020B0604020202020204" pitchFamily="34" charset="0"/>
              <a:buChar char="•"/>
            </a:pPr>
            <a:r>
              <a:rPr lang="en-US" dirty="0">
                <a:solidFill>
                  <a:schemeClr val="accent2">
                    <a:lumMod val="75000"/>
                  </a:schemeClr>
                </a:solidFill>
              </a:rPr>
              <a:t>Buffalo Music Hall of Fame</a:t>
            </a:r>
          </a:p>
          <a:p>
            <a:pPr marL="285750" indent="-285750">
              <a:buFont typeface="Arial" panose="020B0604020202020204" pitchFamily="34" charset="0"/>
              <a:buChar char="•"/>
            </a:pPr>
            <a:r>
              <a:rPr lang="en-US" dirty="0" err="1">
                <a:solidFill>
                  <a:schemeClr val="accent2">
                    <a:lumMod val="75000"/>
                  </a:schemeClr>
                </a:solidFill>
              </a:rPr>
              <a:t>Elderwood</a:t>
            </a:r>
            <a:r>
              <a:rPr lang="en-US" dirty="0">
                <a:solidFill>
                  <a:schemeClr val="accent2">
                    <a:lumMod val="75000"/>
                  </a:schemeClr>
                </a:solidFill>
              </a:rPr>
              <a:t> Assisted Living</a:t>
            </a:r>
          </a:p>
          <a:p>
            <a:pPr marL="285750" indent="-285750">
              <a:buFont typeface="Arial" panose="020B0604020202020204" pitchFamily="34" charset="0"/>
              <a:buChar char="•"/>
            </a:pPr>
            <a:r>
              <a:rPr lang="en-US" dirty="0">
                <a:solidFill>
                  <a:schemeClr val="accent2">
                    <a:lumMod val="75000"/>
                  </a:schemeClr>
                </a:solidFill>
              </a:rPr>
              <a:t>Tennyson Ct. (Assisted Living)</a:t>
            </a:r>
          </a:p>
          <a:p>
            <a:pPr marL="285750" indent="-285750">
              <a:buFont typeface="Arial" panose="020B0604020202020204" pitchFamily="34" charset="0"/>
              <a:buChar char="•"/>
            </a:pPr>
            <a:r>
              <a:rPr lang="en-US" dirty="0">
                <a:solidFill>
                  <a:schemeClr val="accent2">
                    <a:lumMod val="75000"/>
                  </a:schemeClr>
                </a:solidFill>
              </a:rPr>
              <a:t>Erie County Senior Services</a:t>
            </a:r>
          </a:p>
        </p:txBody>
      </p:sp>
      <p:pic>
        <p:nvPicPr>
          <p:cNvPr id="7" name="Picture 6">
            <a:extLst>
              <a:ext uri="{FF2B5EF4-FFF2-40B4-BE49-F238E27FC236}">
                <a16:creationId xmlns:a16="http://schemas.microsoft.com/office/drawing/2014/main" id="{5642FC02-2100-4BCD-8FB8-71EBF716BA20}"/>
              </a:ext>
            </a:extLst>
          </p:cNvPr>
          <p:cNvPicPr/>
          <p:nvPr/>
        </p:nvPicPr>
        <p:blipFill>
          <a:blip r:embed="rId3">
            <a:extLst>
              <a:ext uri="{28A0092B-C50C-407E-A947-70E740481C1C}">
                <a14:useLocalDpi xmlns:a14="http://schemas.microsoft.com/office/drawing/2010/main" val="0"/>
              </a:ext>
            </a:extLst>
          </a:blip>
          <a:stretch>
            <a:fillRect/>
          </a:stretch>
        </p:blipFill>
        <p:spPr>
          <a:xfrm>
            <a:off x="6352566" y="3121088"/>
            <a:ext cx="2000885" cy="3073400"/>
          </a:xfrm>
          <a:prstGeom prst="rect">
            <a:avLst/>
          </a:prstGeom>
        </p:spPr>
      </p:pic>
    </p:spTree>
    <p:extLst>
      <p:ext uri="{BB962C8B-B14F-4D97-AF65-F5344CB8AC3E}">
        <p14:creationId xmlns:p14="http://schemas.microsoft.com/office/powerpoint/2010/main" val="242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fade">
                                      <p:cBhvr>
                                        <p:cTn id="45" dur="500"/>
                                        <p:tgtEl>
                                          <p:spTgt spid="2">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11" end="11"/>
                                            </p:txEl>
                                          </p:spTgt>
                                        </p:tgtEl>
                                        <p:attrNameLst>
                                          <p:attrName>style.visibility</p:attrName>
                                        </p:attrNameLst>
                                      </p:cBhvr>
                                      <p:to>
                                        <p:strVal val="visible"/>
                                      </p:to>
                                    </p:set>
                                    <p:animEffect transition="in" filter="fade">
                                      <p:cBhvr>
                                        <p:cTn id="48"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96521378-AEB7-489D-B33E-13812875F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43" y="91364"/>
            <a:ext cx="1499356" cy="1492633"/>
          </a:xfrm>
          <a:prstGeom prst="rect">
            <a:avLst/>
          </a:prstGeom>
        </p:spPr>
      </p:pic>
      <p:sp>
        <p:nvSpPr>
          <p:cNvPr id="6" name="Rectangle 5">
            <a:extLst>
              <a:ext uri="{FF2B5EF4-FFF2-40B4-BE49-F238E27FC236}">
                <a16:creationId xmlns:a16="http://schemas.microsoft.com/office/drawing/2014/main" id="{E063F5E2-F6C2-43C6-BC32-EC0D865D77AC}"/>
              </a:ext>
            </a:extLst>
          </p:cNvPr>
          <p:cNvSpPr/>
          <p:nvPr/>
        </p:nvSpPr>
        <p:spPr>
          <a:xfrm>
            <a:off x="2393293" y="260558"/>
            <a:ext cx="4532010" cy="1323439"/>
          </a:xfrm>
          <a:prstGeom prst="rect">
            <a:avLst/>
          </a:prstGeom>
          <a:noFill/>
        </p:spPr>
        <p:txBody>
          <a:bodyPr wrap="none" lIns="91440" tIns="45720" rIns="91440" bIns="45720">
            <a:spAutoFit/>
          </a:bodyPr>
          <a:lstStyle/>
          <a:p>
            <a:r>
              <a:rPr lang="en-US" sz="4000" b="1" cap="none" spc="0" dirty="0">
                <a:ln w="22225">
                  <a:solidFill>
                    <a:schemeClr val="accent2"/>
                  </a:solidFill>
                  <a:prstDash val="solid"/>
                </a:ln>
                <a:solidFill>
                  <a:schemeClr val="accent2">
                    <a:lumMod val="40000"/>
                    <a:lumOff val="60000"/>
                  </a:schemeClr>
                </a:solidFill>
                <a:effectLst/>
              </a:rPr>
              <a:t>Musical Memories </a:t>
            </a:r>
          </a:p>
          <a:p>
            <a:r>
              <a:rPr lang="en-US" sz="4000" b="1" cap="none" spc="0" dirty="0">
                <a:ln w="22225">
                  <a:solidFill>
                    <a:schemeClr val="accent2"/>
                  </a:solidFill>
                  <a:prstDash val="solid"/>
                </a:ln>
                <a:solidFill>
                  <a:schemeClr val="accent2">
                    <a:lumMod val="40000"/>
                    <a:lumOff val="60000"/>
                  </a:schemeClr>
                </a:solidFill>
                <a:effectLst/>
              </a:rPr>
              <a:t>Café </a:t>
            </a:r>
          </a:p>
        </p:txBody>
      </p:sp>
      <p:sp>
        <p:nvSpPr>
          <p:cNvPr id="2" name="TextBox 1">
            <a:extLst>
              <a:ext uri="{FF2B5EF4-FFF2-40B4-BE49-F238E27FC236}">
                <a16:creationId xmlns:a16="http://schemas.microsoft.com/office/drawing/2014/main" id="{D41AAF6B-58BF-4B4D-B003-B1F793C145DB}"/>
              </a:ext>
            </a:extLst>
          </p:cNvPr>
          <p:cNvSpPr txBox="1"/>
          <p:nvPr/>
        </p:nvSpPr>
        <p:spPr>
          <a:xfrm>
            <a:off x="704706" y="1626211"/>
            <a:ext cx="5256431" cy="4801314"/>
          </a:xfrm>
          <a:prstGeom prst="rect">
            <a:avLst/>
          </a:prstGeom>
          <a:noFill/>
        </p:spPr>
        <p:txBody>
          <a:bodyPr wrap="square" rtlCol="0">
            <a:spAutoFit/>
          </a:bodyPr>
          <a:lstStyle/>
          <a:p>
            <a:r>
              <a:rPr lang="en-US" dirty="0">
                <a:solidFill>
                  <a:schemeClr val="accent2">
                    <a:lumMod val="75000"/>
                  </a:schemeClr>
                </a:solidFill>
              </a:rPr>
              <a:t>The program evaluation is a pre/post test design using:</a:t>
            </a:r>
          </a:p>
          <a:p>
            <a:endParaRPr lang="en-US" dirty="0">
              <a:solidFill>
                <a:schemeClr val="accent2">
                  <a:lumMod val="75000"/>
                </a:schemeClr>
              </a:solidFill>
            </a:endParaRPr>
          </a:p>
          <a:p>
            <a:pPr marL="342900" indent="-342900">
              <a:buFont typeface="+mj-lt"/>
              <a:buAutoNum type="arabicPeriod"/>
            </a:pPr>
            <a:r>
              <a:rPr lang="en-US" dirty="0">
                <a:solidFill>
                  <a:schemeClr val="accent2">
                    <a:lumMod val="75000"/>
                  </a:schemeClr>
                </a:solidFill>
              </a:rPr>
              <a:t>Caregivers Intensity Index (CII)</a:t>
            </a:r>
          </a:p>
          <a:p>
            <a:pPr marL="800100" lvl="1" indent="-342900">
              <a:buFont typeface="Arial" panose="020B0604020202020204" pitchFamily="34" charset="0"/>
              <a:buChar char="•"/>
            </a:pPr>
            <a:r>
              <a:rPr lang="en-US" dirty="0">
                <a:solidFill>
                  <a:schemeClr val="accent2">
                    <a:lumMod val="75000"/>
                  </a:schemeClr>
                </a:solidFill>
              </a:rPr>
              <a:t>78 caregivers for WFCFAs </a:t>
            </a:r>
          </a:p>
          <a:p>
            <a:pPr marL="800100" lvl="1" indent="-342900">
              <a:buFont typeface="Arial" panose="020B0604020202020204" pitchFamily="34" charset="0"/>
              <a:buChar char="•"/>
            </a:pPr>
            <a:r>
              <a:rPr lang="en-US" dirty="0">
                <a:solidFill>
                  <a:schemeClr val="accent2">
                    <a:lumMod val="75000"/>
                  </a:schemeClr>
                </a:solidFill>
              </a:rPr>
              <a:t>Will send to partners’ participants too</a:t>
            </a:r>
          </a:p>
          <a:p>
            <a:pPr marL="342900" indent="-342900">
              <a:buFont typeface="+mj-lt"/>
              <a:buAutoNum type="arabicPeriod"/>
            </a:pPr>
            <a:r>
              <a:rPr lang="en-US" dirty="0">
                <a:solidFill>
                  <a:schemeClr val="accent2">
                    <a:lumMod val="75000"/>
                  </a:schemeClr>
                </a:solidFill>
              </a:rPr>
              <a:t>NYAM Program Evaluation</a:t>
            </a:r>
          </a:p>
          <a:p>
            <a:pPr marL="800100" lvl="1" indent="-342900">
              <a:buFont typeface="Arial" panose="020B0604020202020204" pitchFamily="34" charset="0"/>
              <a:buChar char="•"/>
            </a:pPr>
            <a:r>
              <a:rPr lang="en-US" dirty="0">
                <a:solidFill>
                  <a:schemeClr val="accent2">
                    <a:lumMod val="75000"/>
                  </a:schemeClr>
                </a:solidFill>
              </a:rPr>
              <a:t>Demographic Questions</a:t>
            </a:r>
          </a:p>
          <a:p>
            <a:pPr marL="800100" lvl="1" indent="-342900">
              <a:buFont typeface="Arial" panose="020B0604020202020204" pitchFamily="34" charset="0"/>
              <a:buChar char="•"/>
            </a:pPr>
            <a:r>
              <a:rPr lang="en-US" dirty="0">
                <a:solidFill>
                  <a:schemeClr val="accent2">
                    <a:lumMod val="75000"/>
                  </a:schemeClr>
                </a:solidFill>
              </a:rPr>
              <a:t>Program Specific Questions</a:t>
            </a:r>
          </a:p>
          <a:p>
            <a:pPr marL="342900" indent="-342900">
              <a:buFont typeface="+mj-lt"/>
              <a:buAutoNum type="arabicPeriod"/>
            </a:pPr>
            <a:r>
              <a:rPr lang="en-US" dirty="0">
                <a:solidFill>
                  <a:schemeClr val="accent2">
                    <a:lumMod val="75000"/>
                  </a:schemeClr>
                </a:solidFill>
              </a:rPr>
              <a:t>Targeted evaluation of Nursing Home/Assisted Living residences that bring individuals with dementia or Alzheimer’s</a:t>
            </a:r>
          </a:p>
          <a:p>
            <a:endParaRPr lang="en-US" dirty="0">
              <a:solidFill>
                <a:schemeClr val="accent2">
                  <a:lumMod val="75000"/>
                </a:schemeClr>
              </a:solidFill>
            </a:endParaRPr>
          </a:p>
          <a:p>
            <a:r>
              <a:rPr lang="en-US" dirty="0">
                <a:solidFill>
                  <a:schemeClr val="accent2">
                    <a:lumMod val="75000"/>
                  </a:schemeClr>
                </a:solidFill>
              </a:rPr>
              <a:t>The CII and NYAM PE will be linked through a Participant ID and administered two weeks </a:t>
            </a:r>
            <a:r>
              <a:rPr lang="en-US">
                <a:solidFill>
                  <a:schemeClr val="accent2">
                    <a:lumMod val="75000"/>
                  </a:schemeClr>
                </a:solidFill>
              </a:rPr>
              <a:t>apart, </a:t>
            </a:r>
            <a:r>
              <a:rPr lang="en-US" dirty="0">
                <a:solidFill>
                  <a:schemeClr val="accent2">
                    <a:lumMod val="75000"/>
                  </a:schemeClr>
                </a:solidFill>
              </a:rPr>
              <a:t>with post-test occurring 3 months after pre-test. </a:t>
            </a:r>
          </a:p>
        </p:txBody>
      </p:sp>
      <p:pic>
        <p:nvPicPr>
          <p:cNvPr id="7" name="Picture 6" descr="Image preview">
            <a:extLst>
              <a:ext uri="{FF2B5EF4-FFF2-40B4-BE49-F238E27FC236}">
                <a16:creationId xmlns:a16="http://schemas.microsoft.com/office/drawing/2014/main" id="{1C4B1111-B18A-44A7-9333-1BC0DBD463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567" y="2615880"/>
            <a:ext cx="2814534" cy="2349660"/>
          </a:xfrm>
          <a:prstGeom prst="rect">
            <a:avLst/>
          </a:prstGeom>
          <a:noFill/>
        </p:spPr>
      </p:pic>
    </p:spTree>
    <p:extLst>
      <p:ext uri="{BB962C8B-B14F-4D97-AF65-F5344CB8AC3E}">
        <p14:creationId xmlns:p14="http://schemas.microsoft.com/office/powerpoint/2010/main" val="355746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96521378-AEB7-489D-B33E-13812875F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43" y="91364"/>
            <a:ext cx="1499356" cy="1492633"/>
          </a:xfrm>
          <a:prstGeom prst="rect">
            <a:avLst/>
          </a:prstGeom>
        </p:spPr>
      </p:pic>
      <p:sp>
        <p:nvSpPr>
          <p:cNvPr id="6" name="Rectangle 5">
            <a:extLst>
              <a:ext uri="{FF2B5EF4-FFF2-40B4-BE49-F238E27FC236}">
                <a16:creationId xmlns:a16="http://schemas.microsoft.com/office/drawing/2014/main" id="{E063F5E2-F6C2-43C6-BC32-EC0D865D77AC}"/>
              </a:ext>
            </a:extLst>
          </p:cNvPr>
          <p:cNvSpPr/>
          <p:nvPr/>
        </p:nvSpPr>
        <p:spPr>
          <a:xfrm>
            <a:off x="2393293" y="260558"/>
            <a:ext cx="4532010" cy="1323439"/>
          </a:xfrm>
          <a:prstGeom prst="rect">
            <a:avLst/>
          </a:prstGeom>
          <a:noFill/>
        </p:spPr>
        <p:txBody>
          <a:bodyPr wrap="none" lIns="91440" tIns="45720" rIns="91440" bIns="45720">
            <a:spAutoFit/>
          </a:bodyPr>
          <a:lstStyle/>
          <a:p>
            <a:r>
              <a:rPr lang="en-US" sz="4000" b="1" cap="none" spc="0" dirty="0">
                <a:ln w="22225">
                  <a:solidFill>
                    <a:schemeClr val="accent2"/>
                  </a:solidFill>
                  <a:prstDash val="solid"/>
                </a:ln>
                <a:solidFill>
                  <a:schemeClr val="accent2">
                    <a:lumMod val="40000"/>
                    <a:lumOff val="60000"/>
                  </a:schemeClr>
                </a:solidFill>
                <a:effectLst/>
              </a:rPr>
              <a:t>Musical Memories </a:t>
            </a:r>
          </a:p>
          <a:p>
            <a:r>
              <a:rPr lang="en-US" sz="4000" b="1" cap="none" spc="0" dirty="0">
                <a:ln w="22225">
                  <a:solidFill>
                    <a:schemeClr val="accent2"/>
                  </a:solidFill>
                  <a:prstDash val="solid"/>
                </a:ln>
                <a:solidFill>
                  <a:schemeClr val="accent2">
                    <a:lumMod val="40000"/>
                    <a:lumOff val="60000"/>
                  </a:schemeClr>
                </a:solidFill>
                <a:effectLst/>
              </a:rPr>
              <a:t>Café </a:t>
            </a:r>
          </a:p>
        </p:txBody>
      </p:sp>
      <p:sp>
        <p:nvSpPr>
          <p:cNvPr id="2" name="TextBox 1">
            <a:extLst>
              <a:ext uri="{FF2B5EF4-FFF2-40B4-BE49-F238E27FC236}">
                <a16:creationId xmlns:a16="http://schemas.microsoft.com/office/drawing/2014/main" id="{D41AAF6B-58BF-4B4D-B003-B1F793C145DB}"/>
              </a:ext>
            </a:extLst>
          </p:cNvPr>
          <p:cNvSpPr txBox="1"/>
          <p:nvPr/>
        </p:nvSpPr>
        <p:spPr>
          <a:xfrm>
            <a:off x="662538" y="1868718"/>
            <a:ext cx="6630770" cy="4559903"/>
          </a:xfrm>
          <a:prstGeom prst="rect">
            <a:avLst/>
          </a:prstGeom>
          <a:noFill/>
        </p:spPr>
        <p:txBody>
          <a:bodyPr wrap="square" rtlCol="0">
            <a:spAutoFit/>
          </a:bodyPr>
          <a:lstStyle/>
          <a:p>
            <a:r>
              <a:rPr lang="en-US" b="1" dirty="0">
                <a:solidFill>
                  <a:schemeClr val="accent2">
                    <a:lumMod val="75000"/>
                  </a:schemeClr>
                </a:solidFill>
              </a:rPr>
              <a:t>Early Caregiver Feedback</a:t>
            </a:r>
          </a:p>
          <a:p>
            <a:pPr marL="342900" marR="0" lvl="0" indent="-342900">
              <a:lnSpc>
                <a:spcPct val="107000"/>
              </a:lnSpc>
              <a:spcBef>
                <a:spcPts val="0"/>
              </a:spcBef>
              <a:spcAft>
                <a:spcPts val="0"/>
              </a:spcAft>
              <a:buFont typeface="+mj-lt"/>
              <a:buAutoNum type="arabicPeriod"/>
            </a:pPr>
            <a:r>
              <a:rPr lang="en-US"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the statement: </a:t>
            </a:r>
            <a:r>
              <a:rPr lang="en-US" sz="14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“Today’s Memory Café increased my knowledge of community resources.”</a:t>
            </a:r>
            <a:r>
              <a:rPr lang="en-US"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87% Agreed (33%) or Strongly Agreed (54%).</a:t>
            </a:r>
          </a:p>
          <a:p>
            <a:pPr marL="342900" marR="0" lvl="0" indent="-342900">
              <a:lnSpc>
                <a:spcPct val="107000"/>
              </a:lnSpc>
              <a:spcBef>
                <a:spcPts val="0"/>
              </a:spcBef>
              <a:spcAft>
                <a:spcPts val="0"/>
              </a:spcAft>
              <a:buFont typeface="+mj-lt"/>
              <a:buAutoNum type="arabicPeriod"/>
            </a:pPr>
            <a:r>
              <a:rPr lang="en-US"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the statement: </a:t>
            </a:r>
            <a:r>
              <a:rPr lang="en-US" sz="14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“Because of today’s experience, I increased my network among other caregivers.” </a:t>
            </a:r>
            <a:r>
              <a:rPr lang="en-US"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77% Agreed (41%) or Strongly Agreed (36%).</a:t>
            </a:r>
          </a:p>
          <a:p>
            <a:pPr marL="342900" marR="0" lvl="0" indent="-342900">
              <a:lnSpc>
                <a:spcPct val="107000"/>
              </a:lnSpc>
              <a:spcBef>
                <a:spcPts val="0"/>
              </a:spcBef>
              <a:spcAft>
                <a:spcPts val="0"/>
              </a:spcAft>
              <a:buFont typeface="+mj-lt"/>
              <a:buAutoNum type="arabicPeriod"/>
            </a:pPr>
            <a:r>
              <a:rPr lang="en-US"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the statement: </a:t>
            </a:r>
            <a:r>
              <a:rPr lang="en-US" sz="14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“After today’s experience, I feel less stressed.” </a:t>
            </a:r>
            <a:r>
              <a:rPr lang="en-US"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95% Agreed (46%) or Strongly Agreed (49%).</a:t>
            </a:r>
          </a:p>
          <a:p>
            <a:pPr marL="342900" marR="0" lvl="0" indent="-342900">
              <a:lnSpc>
                <a:spcPct val="107000"/>
              </a:lnSpc>
              <a:spcBef>
                <a:spcPts val="0"/>
              </a:spcBef>
              <a:spcAft>
                <a:spcPts val="0"/>
              </a:spcAft>
              <a:buFont typeface="+mj-lt"/>
              <a:buAutoNum type="arabicPeriod"/>
            </a:pPr>
            <a:r>
              <a:rPr lang="en-US"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the statement: </a:t>
            </a:r>
            <a:r>
              <a:rPr lang="en-US" sz="14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“Today’s Memory Café has provided me strategies to reduce stress in the future.”</a:t>
            </a:r>
            <a:r>
              <a:rPr lang="en-US"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86% Agreed (44%) or Strongly Agreed (42%).</a:t>
            </a:r>
          </a:p>
          <a:p>
            <a:pPr marL="342900" marR="0" lvl="0" indent="-342900">
              <a:lnSpc>
                <a:spcPct val="107000"/>
              </a:lnSpc>
              <a:spcBef>
                <a:spcPts val="0"/>
              </a:spcBef>
              <a:spcAft>
                <a:spcPts val="0"/>
              </a:spcAft>
              <a:buFont typeface="+mj-lt"/>
              <a:buAutoNum type="arabicPeriod"/>
            </a:pPr>
            <a:r>
              <a:rPr lang="en-US"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the statement: </a:t>
            </a:r>
            <a:r>
              <a:rPr lang="en-US" sz="14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“Today’s Memory Café has helped me to become more confident as I care for my loved one.”</a:t>
            </a:r>
            <a:r>
              <a:rPr lang="en-US"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92% Agreed (49%) or Strongly Agreed (43%).</a:t>
            </a:r>
          </a:p>
          <a:p>
            <a:pPr marL="342900" marR="0" lvl="0" indent="-342900">
              <a:lnSpc>
                <a:spcPct val="107000"/>
              </a:lnSpc>
              <a:spcBef>
                <a:spcPts val="0"/>
              </a:spcBef>
              <a:spcAft>
                <a:spcPts val="0"/>
              </a:spcAft>
              <a:buFont typeface="+mj-lt"/>
              <a:buAutoNum type="arabicPeriod"/>
            </a:pPr>
            <a:r>
              <a:rPr lang="en-US"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the statement: </a:t>
            </a:r>
            <a:r>
              <a:rPr lang="en-US" sz="14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“Today’s Memory Café taught me new strategies that I will implement in the future as I care for my loved one.”</a:t>
            </a:r>
            <a:r>
              <a:rPr lang="en-US"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86% Agreed (43%) or Strongly Agreed (43%).</a:t>
            </a:r>
          </a:p>
          <a:p>
            <a:pPr marL="342900" marR="0" lvl="0" indent="-342900">
              <a:lnSpc>
                <a:spcPct val="107000"/>
              </a:lnSpc>
              <a:spcBef>
                <a:spcPts val="0"/>
              </a:spcBef>
              <a:spcAft>
                <a:spcPts val="0"/>
              </a:spcAft>
              <a:buFont typeface="+mj-lt"/>
              <a:buAutoNum type="arabicPeriod"/>
            </a:pPr>
            <a:r>
              <a:rPr lang="en-US"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the statement: </a:t>
            </a:r>
            <a:r>
              <a:rPr lang="en-US" sz="14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“Overall, I would highly recommend the Memory Café to other Caregivers.”</a:t>
            </a:r>
            <a:r>
              <a:rPr lang="en-US"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100% Agreed (15%) or Strongly Agreed (85%).</a:t>
            </a:r>
          </a:p>
          <a:p>
            <a:pPr marL="342900" marR="0" lvl="0" indent="-342900">
              <a:lnSpc>
                <a:spcPct val="107000"/>
              </a:lnSpc>
              <a:spcBef>
                <a:spcPts val="0"/>
              </a:spcBef>
              <a:spcAft>
                <a:spcPts val="800"/>
              </a:spcAft>
              <a:buFont typeface="+mj-lt"/>
              <a:buAutoNum type="arabicPeriod"/>
            </a:pPr>
            <a:r>
              <a:rPr lang="en-US"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 the statement: </a:t>
            </a:r>
            <a:r>
              <a:rPr lang="en-US" sz="14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 am satisfied with my experience today.”</a:t>
            </a:r>
            <a:r>
              <a:rPr lang="en-US"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100% Agreed (18%) or Strongly Agreed (82%).</a:t>
            </a:r>
          </a:p>
          <a:p>
            <a:endParaRPr lang="en-US" sz="1100" dirty="0">
              <a:solidFill>
                <a:schemeClr val="accent2">
                  <a:lumMod val="75000"/>
                </a:schemeClr>
              </a:solidFill>
            </a:endParaRPr>
          </a:p>
        </p:txBody>
      </p:sp>
    </p:spTree>
    <p:extLst>
      <p:ext uri="{BB962C8B-B14F-4D97-AF65-F5344CB8AC3E}">
        <p14:creationId xmlns:p14="http://schemas.microsoft.com/office/powerpoint/2010/main" val="106188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96521378-AEB7-489D-B33E-13812875F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43" y="91364"/>
            <a:ext cx="1499356" cy="1492633"/>
          </a:xfrm>
          <a:prstGeom prst="rect">
            <a:avLst/>
          </a:prstGeom>
        </p:spPr>
      </p:pic>
      <p:sp>
        <p:nvSpPr>
          <p:cNvPr id="6" name="Rectangle 5">
            <a:extLst>
              <a:ext uri="{FF2B5EF4-FFF2-40B4-BE49-F238E27FC236}">
                <a16:creationId xmlns:a16="http://schemas.microsoft.com/office/drawing/2014/main" id="{E063F5E2-F6C2-43C6-BC32-EC0D865D77AC}"/>
              </a:ext>
            </a:extLst>
          </p:cNvPr>
          <p:cNvSpPr/>
          <p:nvPr/>
        </p:nvSpPr>
        <p:spPr>
          <a:xfrm>
            <a:off x="2393293" y="260558"/>
            <a:ext cx="4532010" cy="1323439"/>
          </a:xfrm>
          <a:prstGeom prst="rect">
            <a:avLst/>
          </a:prstGeom>
          <a:noFill/>
        </p:spPr>
        <p:txBody>
          <a:bodyPr wrap="none" lIns="91440" tIns="45720" rIns="91440" bIns="45720">
            <a:spAutoFit/>
          </a:bodyPr>
          <a:lstStyle/>
          <a:p>
            <a:r>
              <a:rPr lang="en-US" sz="4000" b="1" cap="none" spc="0" dirty="0">
                <a:ln w="22225">
                  <a:solidFill>
                    <a:schemeClr val="accent2"/>
                  </a:solidFill>
                  <a:prstDash val="solid"/>
                </a:ln>
                <a:solidFill>
                  <a:schemeClr val="accent2">
                    <a:lumMod val="40000"/>
                    <a:lumOff val="60000"/>
                  </a:schemeClr>
                </a:solidFill>
                <a:effectLst/>
              </a:rPr>
              <a:t>Musical Memories </a:t>
            </a:r>
          </a:p>
          <a:p>
            <a:r>
              <a:rPr lang="en-US" sz="4000" b="1" cap="none" spc="0" dirty="0">
                <a:ln w="22225">
                  <a:solidFill>
                    <a:schemeClr val="accent2"/>
                  </a:solidFill>
                  <a:prstDash val="solid"/>
                </a:ln>
                <a:solidFill>
                  <a:schemeClr val="accent2">
                    <a:lumMod val="40000"/>
                    <a:lumOff val="60000"/>
                  </a:schemeClr>
                </a:solidFill>
                <a:effectLst/>
              </a:rPr>
              <a:t>Café </a:t>
            </a:r>
          </a:p>
        </p:txBody>
      </p:sp>
      <p:sp>
        <p:nvSpPr>
          <p:cNvPr id="2" name="TextBox 1">
            <a:extLst>
              <a:ext uri="{FF2B5EF4-FFF2-40B4-BE49-F238E27FC236}">
                <a16:creationId xmlns:a16="http://schemas.microsoft.com/office/drawing/2014/main" id="{D41AAF6B-58BF-4B4D-B003-B1F793C145DB}"/>
              </a:ext>
            </a:extLst>
          </p:cNvPr>
          <p:cNvSpPr txBox="1"/>
          <p:nvPr/>
        </p:nvSpPr>
        <p:spPr>
          <a:xfrm>
            <a:off x="553029" y="1874196"/>
            <a:ext cx="6630770" cy="4821063"/>
          </a:xfrm>
          <a:prstGeom prst="rect">
            <a:avLst/>
          </a:prstGeom>
          <a:noFill/>
        </p:spPr>
        <p:txBody>
          <a:bodyPr wrap="square" rtlCol="0">
            <a:spAutoFit/>
          </a:bodyPr>
          <a:lstStyle/>
          <a:p>
            <a:pPr marL="457200" marR="0">
              <a:lnSpc>
                <a:spcPct val="107000"/>
              </a:lnSpc>
              <a:spcBef>
                <a:spcPts val="0"/>
              </a:spcBef>
              <a:spcAft>
                <a:spcPts val="800"/>
              </a:spcAft>
            </a:pPr>
            <a:r>
              <a:rPr lang="en-US"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Testimonial</a:t>
            </a:r>
          </a:p>
          <a:p>
            <a:pPr marL="457200" marR="0">
              <a:lnSpc>
                <a:spcPct val="107000"/>
              </a:lnSpc>
              <a:spcBef>
                <a:spcPts val="0"/>
              </a:spcBef>
              <a:spcAft>
                <a:spcPts val="800"/>
              </a:spcAft>
            </a:pP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Dear Carolyn, </a:t>
            </a:r>
          </a:p>
          <a:p>
            <a:pPr marL="457200" marR="0">
              <a:lnSpc>
                <a:spcPct val="107000"/>
              </a:lnSpc>
              <a:spcBef>
                <a:spcPts val="0"/>
              </a:spcBef>
              <a:spcAft>
                <a:spcPts val="800"/>
              </a:spcAft>
            </a:pP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 wanted to share this gift, an unsolicited $1,000 donation, to you and the Memory Cafe in honor of our mom, </a:t>
            </a:r>
            <a:r>
              <a:rPr lang="en-US"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Jerilynn</a:t>
            </a: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The biweekly music, food, and camaraderie that the Memory Cafe offered to my mom, as well as several friends, was truly the highlight of her week. As you recall, mom whistled and sang along as much as she could, and the smiles of joy on her face were priceless to us. We are truly grateful for the passion you have in your heart to share with the community and hope to help continue to share with others like </a:t>
            </a:r>
            <a:r>
              <a:rPr lang="en-US"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Jerilynn</a:t>
            </a: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 the future. Thank you for starting the Memory Cafe and for bringing smiles to my mom’s face a few times a month! </a:t>
            </a:r>
          </a:p>
          <a:p>
            <a:pPr marL="457200" marR="0">
              <a:lnSpc>
                <a:spcPct val="107000"/>
              </a:lnSpc>
              <a:spcBef>
                <a:spcPts val="0"/>
              </a:spcBef>
              <a:spcAft>
                <a:spcPts val="800"/>
              </a:spcAft>
            </a:pP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With gratitude, Julie, Jill, and Jennifer</a:t>
            </a:r>
          </a:p>
          <a:p>
            <a:endParaRPr lang="en-US" sz="1100" dirty="0">
              <a:solidFill>
                <a:schemeClr val="accent2">
                  <a:lumMod val="75000"/>
                </a:schemeClr>
              </a:solidFill>
            </a:endParaRPr>
          </a:p>
        </p:txBody>
      </p:sp>
    </p:spTree>
    <p:extLst>
      <p:ext uri="{BB962C8B-B14F-4D97-AF65-F5344CB8AC3E}">
        <p14:creationId xmlns:p14="http://schemas.microsoft.com/office/powerpoint/2010/main" val="31865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96521378-AEB7-489D-B33E-13812875F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43" y="91364"/>
            <a:ext cx="1499356" cy="1492633"/>
          </a:xfrm>
          <a:prstGeom prst="rect">
            <a:avLst/>
          </a:prstGeom>
        </p:spPr>
      </p:pic>
      <p:sp>
        <p:nvSpPr>
          <p:cNvPr id="6" name="Rectangle 5">
            <a:extLst>
              <a:ext uri="{FF2B5EF4-FFF2-40B4-BE49-F238E27FC236}">
                <a16:creationId xmlns:a16="http://schemas.microsoft.com/office/drawing/2014/main" id="{E063F5E2-F6C2-43C6-BC32-EC0D865D77AC}"/>
              </a:ext>
            </a:extLst>
          </p:cNvPr>
          <p:cNvSpPr/>
          <p:nvPr/>
        </p:nvSpPr>
        <p:spPr>
          <a:xfrm>
            <a:off x="2393293" y="260558"/>
            <a:ext cx="4532010" cy="1323439"/>
          </a:xfrm>
          <a:prstGeom prst="rect">
            <a:avLst/>
          </a:prstGeom>
          <a:noFill/>
        </p:spPr>
        <p:txBody>
          <a:bodyPr wrap="none" lIns="91440" tIns="45720" rIns="91440" bIns="45720">
            <a:spAutoFit/>
          </a:bodyPr>
          <a:lstStyle/>
          <a:p>
            <a:r>
              <a:rPr lang="en-US" sz="4000" b="1" cap="none" spc="0" dirty="0">
                <a:ln w="22225">
                  <a:solidFill>
                    <a:schemeClr val="accent2"/>
                  </a:solidFill>
                  <a:prstDash val="solid"/>
                </a:ln>
                <a:solidFill>
                  <a:schemeClr val="accent2">
                    <a:lumMod val="40000"/>
                    <a:lumOff val="60000"/>
                  </a:schemeClr>
                </a:solidFill>
                <a:effectLst/>
              </a:rPr>
              <a:t>Musical Memories </a:t>
            </a:r>
          </a:p>
          <a:p>
            <a:r>
              <a:rPr lang="en-US" sz="4000" b="1" cap="none" spc="0" dirty="0">
                <a:ln w="22225">
                  <a:solidFill>
                    <a:schemeClr val="accent2"/>
                  </a:solidFill>
                  <a:prstDash val="solid"/>
                </a:ln>
                <a:solidFill>
                  <a:schemeClr val="accent2">
                    <a:lumMod val="40000"/>
                    <a:lumOff val="60000"/>
                  </a:schemeClr>
                </a:solidFill>
                <a:effectLst/>
              </a:rPr>
              <a:t>Café </a:t>
            </a:r>
          </a:p>
        </p:txBody>
      </p:sp>
      <p:sp>
        <p:nvSpPr>
          <p:cNvPr id="2" name="TextBox 1">
            <a:extLst>
              <a:ext uri="{FF2B5EF4-FFF2-40B4-BE49-F238E27FC236}">
                <a16:creationId xmlns:a16="http://schemas.microsoft.com/office/drawing/2014/main" id="{D41AAF6B-58BF-4B4D-B003-B1F793C145DB}"/>
              </a:ext>
            </a:extLst>
          </p:cNvPr>
          <p:cNvSpPr txBox="1"/>
          <p:nvPr/>
        </p:nvSpPr>
        <p:spPr>
          <a:xfrm>
            <a:off x="553029" y="1874196"/>
            <a:ext cx="6630770" cy="4342343"/>
          </a:xfrm>
          <a:prstGeom prst="rect">
            <a:avLst/>
          </a:prstGeom>
          <a:noFill/>
        </p:spPr>
        <p:txBody>
          <a:bodyPr wrap="square" rtlCol="0">
            <a:spAutoFit/>
          </a:bodyPr>
          <a:lstStyle/>
          <a:p>
            <a:pPr marL="457200" marR="0">
              <a:lnSpc>
                <a:spcPct val="107000"/>
              </a:lnSpc>
              <a:spcBef>
                <a:spcPts val="0"/>
              </a:spcBef>
              <a:spcAft>
                <a:spcPts val="800"/>
              </a:spcAft>
            </a:pPr>
            <a:r>
              <a:rPr lang="en-US"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Lessons Learned</a:t>
            </a:r>
          </a:p>
          <a:p>
            <a:pPr marL="742950" marR="0" indent="-285750">
              <a:lnSpc>
                <a:spcPct val="107000"/>
              </a:lnSpc>
              <a:spcBef>
                <a:spcPts val="0"/>
              </a:spcBef>
              <a:spcAft>
                <a:spcPts val="800"/>
              </a:spcAft>
              <a:buFont typeface="Arial" panose="020B0604020202020204" pitchFamily="34" charset="0"/>
              <a:buChar char="•"/>
            </a:pPr>
            <a:r>
              <a:rPr lang="en-US"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FourSight</a:t>
            </a: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has been extremely helpful</a:t>
            </a:r>
          </a:p>
          <a:p>
            <a:pPr marL="742950" marR="0" indent="-285750">
              <a:lnSpc>
                <a:spcPct val="107000"/>
              </a:lnSpc>
              <a:spcBef>
                <a:spcPts val="0"/>
              </a:spcBef>
              <a:spcAft>
                <a:spcPts val="800"/>
              </a:spcAft>
              <a:buFont typeface="Arial" panose="020B0604020202020204" pitchFamily="34" charset="0"/>
              <a:buChar char="•"/>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Creative Problem Solving is essential for overcoming more difficult challenges</a:t>
            </a:r>
          </a:p>
          <a:p>
            <a:pPr marL="742950" marR="0" indent="-285750">
              <a:lnSpc>
                <a:spcPct val="107000"/>
              </a:lnSpc>
              <a:spcBef>
                <a:spcPts val="0"/>
              </a:spcBef>
              <a:spcAft>
                <a:spcPts val="800"/>
              </a:spcAft>
              <a:buFont typeface="Arial" panose="020B0604020202020204" pitchFamily="34" charset="0"/>
              <a:buChar char="•"/>
            </a:pP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Expertise</a:t>
            </a: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is priceless, particularly as an objective perspective</a:t>
            </a:r>
          </a:p>
          <a:p>
            <a:pPr marL="742950" marR="0" indent="-285750">
              <a:lnSpc>
                <a:spcPct val="107000"/>
              </a:lnSpc>
              <a:spcBef>
                <a:spcPts val="0"/>
              </a:spcBef>
              <a:spcAft>
                <a:spcPts val="800"/>
              </a:spcAft>
              <a:buFont typeface="Arial" panose="020B0604020202020204" pitchFamily="34" charset="0"/>
              <a:buChar char="•"/>
            </a:pP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Growth is great but too soon can create challenges</a:t>
            </a:r>
          </a:p>
          <a:p>
            <a:pPr marL="1200150" lvl="1" indent="-285750">
              <a:lnSpc>
                <a:spcPct val="107000"/>
              </a:lnSpc>
              <a:spcAft>
                <a:spcPts val="800"/>
              </a:spcAft>
              <a:buFont typeface="Arial" panose="020B0604020202020204" pitchFamily="34" charset="0"/>
              <a:buChar char="•"/>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Key to addressing growing too soon is communication, communication, and communication</a:t>
            </a:r>
          </a:p>
          <a:p>
            <a:pPr marL="742950" indent="-285750">
              <a:lnSpc>
                <a:spcPct val="107000"/>
              </a:lnSpc>
              <a:spcAft>
                <a:spcPts val="800"/>
              </a:spcAft>
              <a:buFont typeface="Arial" panose="020B0604020202020204" pitchFamily="34" charset="0"/>
              <a:buChar char="•"/>
            </a:pPr>
            <a:r>
              <a:rPr lang="en-US"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Culture eats strategy for breakfast</a:t>
            </a:r>
          </a:p>
          <a:p>
            <a:pPr marL="742950" indent="-285750">
              <a:lnSpc>
                <a:spcPct val="107000"/>
              </a:lnSpc>
              <a:spcAft>
                <a:spcPts val="800"/>
              </a:spcAft>
              <a:buFont typeface="Arial" panose="020B0604020202020204" pitchFamily="34" charset="0"/>
              <a:buChar char="•"/>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Having a plan that’s goal based, measurable, and ambitious helps to drive innovation and success</a:t>
            </a:r>
            <a:endParaRPr lang="en-US"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solidFill>
                <a:schemeClr val="accent2">
                  <a:lumMod val="75000"/>
                </a:schemeClr>
              </a:solidFill>
            </a:endParaRPr>
          </a:p>
        </p:txBody>
      </p:sp>
    </p:spTree>
    <p:extLst>
      <p:ext uri="{BB962C8B-B14F-4D97-AF65-F5344CB8AC3E}">
        <p14:creationId xmlns:p14="http://schemas.microsoft.com/office/powerpoint/2010/main" val="324131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96521378-AEB7-489D-B33E-13812875F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43" y="91364"/>
            <a:ext cx="1499356" cy="1492633"/>
          </a:xfrm>
          <a:prstGeom prst="rect">
            <a:avLst/>
          </a:prstGeom>
        </p:spPr>
      </p:pic>
      <p:sp>
        <p:nvSpPr>
          <p:cNvPr id="6" name="Rectangle 5">
            <a:extLst>
              <a:ext uri="{FF2B5EF4-FFF2-40B4-BE49-F238E27FC236}">
                <a16:creationId xmlns:a16="http://schemas.microsoft.com/office/drawing/2014/main" id="{E063F5E2-F6C2-43C6-BC32-EC0D865D77AC}"/>
              </a:ext>
            </a:extLst>
          </p:cNvPr>
          <p:cNvSpPr/>
          <p:nvPr/>
        </p:nvSpPr>
        <p:spPr>
          <a:xfrm>
            <a:off x="2393293" y="260558"/>
            <a:ext cx="4532010" cy="1323439"/>
          </a:xfrm>
          <a:prstGeom prst="rect">
            <a:avLst/>
          </a:prstGeom>
          <a:noFill/>
        </p:spPr>
        <p:txBody>
          <a:bodyPr wrap="none" lIns="91440" tIns="45720" rIns="91440" bIns="45720">
            <a:spAutoFit/>
          </a:bodyPr>
          <a:lstStyle/>
          <a:p>
            <a:r>
              <a:rPr lang="en-US" sz="4000" b="1" cap="none" spc="0" dirty="0">
                <a:ln w="22225">
                  <a:solidFill>
                    <a:schemeClr val="accent2"/>
                  </a:solidFill>
                  <a:prstDash val="solid"/>
                </a:ln>
                <a:solidFill>
                  <a:schemeClr val="accent2">
                    <a:lumMod val="40000"/>
                    <a:lumOff val="60000"/>
                  </a:schemeClr>
                </a:solidFill>
                <a:effectLst/>
              </a:rPr>
              <a:t>Musical Memories </a:t>
            </a:r>
          </a:p>
          <a:p>
            <a:r>
              <a:rPr lang="en-US" sz="4000" b="1" cap="none" spc="0" dirty="0">
                <a:ln w="22225">
                  <a:solidFill>
                    <a:schemeClr val="accent2"/>
                  </a:solidFill>
                  <a:prstDash val="solid"/>
                </a:ln>
                <a:solidFill>
                  <a:schemeClr val="accent2">
                    <a:lumMod val="40000"/>
                    <a:lumOff val="60000"/>
                  </a:schemeClr>
                </a:solidFill>
                <a:effectLst/>
              </a:rPr>
              <a:t>Café </a:t>
            </a:r>
          </a:p>
        </p:txBody>
      </p:sp>
      <p:sp>
        <p:nvSpPr>
          <p:cNvPr id="2" name="TextBox 1">
            <a:extLst>
              <a:ext uri="{FF2B5EF4-FFF2-40B4-BE49-F238E27FC236}">
                <a16:creationId xmlns:a16="http://schemas.microsoft.com/office/drawing/2014/main" id="{D41AAF6B-58BF-4B4D-B003-B1F793C145DB}"/>
              </a:ext>
            </a:extLst>
          </p:cNvPr>
          <p:cNvSpPr txBox="1"/>
          <p:nvPr/>
        </p:nvSpPr>
        <p:spPr>
          <a:xfrm>
            <a:off x="553029" y="2065831"/>
            <a:ext cx="6630770" cy="3943387"/>
          </a:xfrm>
          <a:prstGeom prst="rect">
            <a:avLst/>
          </a:prstGeom>
          <a:noFill/>
        </p:spPr>
        <p:txBody>
          <a:bodyPr wrap="square" rtlCol="0">
            <a:spAutoFit/>
          </a:bodyPr>
          <a:lstStyle/>
          <a:p>
            <a:pPr marL="457200" marR="0">
              <a:lnSpc>
                <a:spcPct val="107000"/>
              </a:lnSpc>
              <a:spcBef>
                <a:spcPts val="0"/>
              </a:spcBef>
              <a:spcAft>
                <a:spcPts val="800"/>
              </a:spcAft>
            </a:pPr>
            <a:r>
              <a:rPr lang="en-US"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Creative Problem Solving</a:t>
            </a:r>
          </a:p>
          <a:p>
            <a:pPr marL="742950" marR="0" indent="-285750">
              <a:lnSpc>
                <a:spcPct val="107000"/>
              </a:lnSpc>
              <a:spcBef>
                <a:spcPts val="0"/>
              </a:spcBef>
              <a:spcAft>
                <a:spcPts val="800"/>
              </a:spcAft>
              <a:buFont typeface="Arial" panose="020B0604020202020204" pitchFamily="34" charset="0"/>
              <a:buChar char="•"/>
            </a:pP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Creating a name and brand for our program</a:t>
            </a:r>
          </a:p>
          <a:p>
            <a:pPr marL="1200150" lvl="1" indent="-285750">
              <a:lnSpc>
                <a:spcPct val="107000"/>
              </a:lnSpc>
              <a:spcAft>
                <a:spcPts val="800"/>
              </a:spcAft>
              <a:buFont typeface="Arial" panose="020B0604020202020204" pitchFamily="34" charset="0"/>
              <a:buChar char="•"/>
            </a:pPr>
            <a:r>
              <a:rPr lang="en-US" b="1"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Note: </a:t>
            </a: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we did this online using Zoom and </a:t>
            </a:r>
            <a:r>
              <a:rPr lang="en-US"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Stormboard</a:t>
            </a: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and it worked incredibly well!</a:t>
            </a:r>
          </a:p>
          <a:p>
            <a:pPr marL="1200150" lvl="1" indent="-285750">
              <a:lnSpc>
                <a:spcPct val="107000"/>
              </a:lnSpc>
              <a:spcAft>
                <a:spcPts val="800"/>
              </a:spcAft>
              <a:buFont typeface="Arial" panose="020B0604020202020204" pitchFamily="34" charset="0"/>
              <a:buChar char="•"/>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Having all four types in the </a:t>
            </a:r>
            <a:r>
              <a:rPr lang="en-US"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FourSight</a:t>
            </a: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was helpful to our CPS process (particularly at the end)</a:t>
            </a:r>
          </a:p>
          <a:p>
            <a:pPr marL="1200150" lvl="1" indent="-285750">
              <a:lnSpc>
                <a:spcPct val="107000"/>
              </a:lnSpc>
              <a:spcAft>
                <a:spcPts val="800"/>
              </a:spcAft>
              <a:buFont typeface="Arial" panose="020B0604020202020204" pitchFamily="34" charset="0"/>
              <a:buChar char="•"/>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Using a marketing expert who has an objective perspective was extremely helpful to the process</a:t>
            </a:r>
          </a:p>
          <a:p>
            <a:pPr marL="1200150" lvl="1" indent="-285750">
              <a:lnSpc>
                <a:spcPct val="107000"/>
              </a:lnSpc>
              <a:spcAft>
                <a:spcPts val="800"/>
              </a:spcAft>
              <a:buFont typeface="Arial" panose="020B0604020202020204" pitchFamily="34" charset="0"/>
              <a:buChar char="•"/>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Using an expert in CPS was extremely beneficial</a:t>
            </a:r>
          </a:p>
          <a:p>
            <a:pPr marL="742950" marR="0" indent="-285750">
              <a:lnSpc>
                <a:spcPct val="107000"/>
              </a:lnSpc>
              <a:spcBef>
                <a:spcPts val="0"/>
              </a:spcBef>
              <a:spcAft>
                <a:spcPts val="800"/>
              </a:spcAft>
              <a:buFont typeface="Arial" panose="020B0604020202020204" pitchFamily="34" charset="0"/>
              <a:buChar char="•"/>
            </a:pPr>
            <a:r>
              <a:rPr lang="en-US"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Future: </a:t>
            </a:r>
            <a:r>
              <a:rPr lang="en-US"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Expanding to isolated adults</a:t>
            </a:r>
          </a:p>
          <a:p>
            <a:endParaRPr lang="en-US" sz="1100" dirty="0">
              <a:solidFill>
                <a:schemeClr val="accent2">
                  <a:lumMod val="75000"/>
                </a:schemeClr>
              </a:solidFill>
            </a:endParaRPr>
          </a:p>
        </p:txBody>
      </p:sp>
    </p:spTree>
    <p:extLst>
      <p:ext uri="{BB962C8B-B14F-4D97-AF65-F5344CB8AC3E}">
        <p14:creationId xmlns:p14="http://schemas.microsoft.com/office/powerpoint/2010/main" val="242199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96521378-AEB7-489D-B33E-13812875F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43" y="91364"/>
            <a:ext cx="1499356" cy="1492633"/>
          </a:xfrm>
          <a:prstGeom prst="rect">
            <a:avLst/>
          </a:prstGeom>
        </p:spPr>
      </p:pic>
      <p:sp>
        <p:nvSpPr>
          <p:cNvPr id="6" name="Rectangle 5">
            <a:extLst>
              <a:ext uri="{FF2B5EF4-FFF2-40B4-BE49-F238E27FC236}">
                <a16:creationId xmlns:a16="http://schemas.microsoft.com/office/drawing/2014/main" id="{E063F5E2-F6C2-43C6-BC32-EC0D865D77AC}"/>
              </a:ext>
            </a:extLst>
          </p:cNvPr>
          <p:cNvSpPr/>
          <p:nvPr/>
        </p:nvSpPr>
        <p:spPr>
          <a:xfrm>
            <a:off x="2393293" y="260558"/>
            <a:ext cx="4532010" cy="1323439"/>
          </a:xfrm>
          <a:prstGeom prst="rect">
            <a:avLst/>
          </a:prstGeom>
          <a:noFill/>
        </p:spPr>
        <p:txBody>
          <a:bodyPr wrap="none" lIns="91440" tIns="45720" rIns="91440" bIns="45720">
            <a:spAutoFit/>
          </a:bodyPr>
          <a:lstStyle/>
          <a:p>
            <a:r>
              <a:rPr lang="en-US" sz="4000" b="1" cap="none" spc="0" dirty="0">
                <a:ln w="22225">
                  <a:solidFill>
                    <a:schemeClr val="accent2"/>
                  </a:solidFill>
                  <a:prstDash val="solid"/>
                </a:ln>
                <a:solidFill>
                  <a:schemeClr val="accent2">
                    <a:lumMod val="40000"/>
                    <a:lumOff val="60000"/>
                  </a:schemeClr>
                </a:solidFill>
                <a:effectLst/>
              </a:rPr>
              <a:t>Musical Memories </a:t>
            </a:r>
          </a:p>
          <a:p>
            <a:r>
              <a:rPr lang="en-US" sz="4000" b="1" cap="none" spc="0" dirty="0">
                <a:ln w="22225">
                  <a:solidFill>
                    <a:schemeClr val="accent2"/>
                  </a:solidFill>
                  <a:prstDash val="solid"/>
                </a:ln>
                <a:solidFill>
                  <a:schemeClr val="accent2">
                    <a:lumMod val="40000"/>
                    <a:lumOff val="60000"/>
                  </a:schemeClr>
                </a:solidFill>
                <a:effectLst/>
              </a:rPr>
              <a:t>Café </a:t>
            </a:r>
          </a:p>
        </p:txBody>
      </p:sp>
      <p:sp>
        <p:nvSpPr>
          <p:cNvPr id="2" name="TextBox 1">
            <a:extLst>
              <a:ext uri="{FF2B5EF4-FFF2-40B4-BE49-F238E27FC236}">
                <a16:creationId xmlns:a16="http://schemas.microsoft.com/office/drawing/2014/main" id="{D41AAF6B-58BF-4B4D-B003-B1F793C145DB}"/>
              </a:ext>
            </a:extLst>
          </p:cNvPr>
          <p:cNvSpPr txBox="1"/>
          <p:nvPr/>
        </p:nvSpPr>
        <p:spPr>
          <a:xfrm>
            <a:off x="553029" y="1584005"/>
            <a:ext cx="6630770" cy="5419689"/>
          </a:xfrm>
          <a:prstGeom prst="rect">
            <a:avLst/>
          </a:prstGeom>
          <a:noFill/>
        </p:spPr>
        <p:txBody>
          <a:bodyPr wrap="square" rtlCol="0">
            <a:spAutoFit/>
          </a:bodyPr>
          <a:lstStyle/>
          <a:p>
            <a:pPr marL="457200" marR="0">
              <a:lnSpc>
                <a:spcPct val="107000"/>
              </a:lnSpc>
              <a:spcBef>
                <a:spcPts val="0"/>
              </a:spcBef>
              <a:spcAft>
                <a:spcPts val="800"/>
              </a:spcAft>
            </a:pPr>
            <a:r>
              <a:rPr lang="en-US"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Sustainability Ideas</a:t>
            </a:r>
          </a:p>
          <a:p>
            <a:pPr marL="800100" marR="0" indent="-342900">
              <a:lnSpc>
                <a:spcPct val="107000"/>
              </a:lnSpc>
              <a:spcBef>
                <a:spcPts val="0"/>
              </a:spcBef>
              <a:spcAft>
                <a:spcPts val="500"/>
              </a:spcAft>
              <a:buFont typeface="+mj-lt"/>
              <a:buAutoNum type="arabicPeriod"/>
            </a:pPr>
            <a:r>
              <a:rPr lang="en-US"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Licensing Model (Building a Community of Licensees and Caregivers)</a:t>
            </a:r>
          </a:p>
          <a:p>
            <a:pPr marL="1200150" lvl="1" indent="-285750">
              <a:lnSpc>
                <a:spcPct val="107000"/>
              </a:lnSpc>
              <a:spcAft>
                <a:spcPts val="500"/>
              </a:spcAft>
              <a:buFont typeface="Arial" panose="020B0604020202020204" pitchFamily="34" charset="0"/>
              <a:buChar char="•"/>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License MMC for a modest cost ($1,250 to $1,500)</a:t>
            </a:r>
          </a:p>
          <a:p>
            <a:pPr marL="1200150" lvl="1" indent="-285750">
              <a:lnSpc>
                <a:spcPct val="107000"/>
              </a:lnSpc>
              <a:spcAft>
                <a:spcPts val="500"/>
              </a:spcAft>
              <a:buFont typeface="Arial" panose="020B0604020202020204" pitchFamily="34" charset="0"/>
              <a:buChar char="•"/>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Provide licensee resources and supports that have a vale significantly above licensing fee</a:t>
            </a:r>
          </a:p>
          <a:p>
            <a:pPr marL="1200150" lvl="1" indent="-285750">
              <a:lnSpc>
                <a:spcPct val="107000"/>
              </a:lnSpc>
              <a:spcAft>
                <a:spcPts val="500"/>
              </a:spcAft>
              <a:buFont typeface="Arial" panose="020B0604020202020204" pitchFamily="34" charset="0"/>
              <a:buChar char="•"/>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Annual fee after first year ~$900</a:t>
            </a:r>
          </a:p>
          <a:p>
            <a:pPr marL="800100" marR="0" indent="-342900">
              <a:lnSpc>
                <a:spcPct val="107000"/>
              </a:lnSpc>
              <a:spcBef>
                <a:spcPts val="0"/>
              </a:spcBef>
              <a:spcAft>
                <a:spcPts val="500"/>
              </a:spcAft>
              <a:buFont typeface="+mj-lt"/>
              <a:buAutoNum type="arabicPeriod"/>
            </a:pPr>
            <a:r>
              <a:rPr lang="en-US"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Consulting Model: </a:t>
            </a:r>
            <a:endParaRPr lang="en-US"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257300" lvl="1" indent="-342900">
              <a:lnSpc>
                <a:spcPct val="107000"/>
              </a:lnSpc>
              <a:spcAft>
                <a:spcPts val="500"/>
              </a:spcAft>
              <a:buFont typeface="Arial" panose="020B0604020202020204" pitchFamily="34" charset="0"/>
              <a:buChar char="•"/>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Provide consulting for a minor fee including but not limited to grant writing, evaluation, coaching, outreach/marketing, etc.</a:t>
            </a:r>
            <a:endParaRPr lang="en-US"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indent="-342900">
              <a:lnSpc>
                <a:spcPct val="107000"/>
              </a:lnSpc>
              <a:spcBef>
                <a:spcPts val="0"/>
              </a:spcBef>
              <a:spcAft>
                <a:spcPts val="500"/>
              </a:spcAft>
              <a:buFont typeface="+mj-lt"/>
              <a:buAutoNum type="arabicPeriod"/>
            </a:pPr>
            <a:r>
              <a:rPr lang="en-US"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Beta-site Model</a:t>
            </a:r>
          </a:p>
          <a:p>
            <a:pPr marL="1257300" lvl="1" indent="-342900">
              <a:lnSpc>
                <a:spcPct val="107000"/>
              </a:lnSpc>
              <a:spcAft>
                <a:spcPts val="500"/>
              </a:spcAft>
              <a:buFont typeface="Arial" panose="020B0604020202020204" pitchFamily="34" charset="0"/>
              <a:buChar char="•"/>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Secure grants to continue to improve program then share those findings with licensees</a:t>
            </a:r>
          </a:p>
          <a:p>
            <a:pPr marL="800100" indent="-342900">
              <a:lnSpc>
                <a:spcPct val="107000"/>
              </a:lnSpc>
              <a:spcAft>
                <a:spcPts val="500"/>
              </a:spcAft>
              <a:buFont typeface="+mj-lt"/>
              <a:buAutoNum type="arabicPeriod"/>
            </a:pPr>
            <a:r>
              <a:rPr lang="en-US"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MCO Reimbursement</a:t>
            </a:r>
          </a:p>
          <a:p>
            <a:endParaRPr lang="en-US" sz="1100" dirty="0">
              <a:solidFill>
                <a:schemeClr val="accent2">
                  <a:lumMod val="75000"/>
                </a:schemeClr>
              </a:solidFill>
            </a:endParaRPr>
          </a:p>
        </p:txBody>
      </p:sp>
    </p:spTree>
    <p:extLst>
      <p:ext uri="{BB962C8B-B14F-4D97-AF65-F5344CB8AC3E}">
        <p14:creationId xmlns:p14="http://schemas.microsoft.com/office/powerpoint/2010/main" val="397335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96521378-AEB7-489D-B33E-13812875F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43" y="91364"/>
            <a:ext cx="1499356" cy="1492633"/>
          </a:xfrm>
          <a:prstGeom prst="rect">
            <a:avLst/>
          </a:prstGeom>
        </p:spPr>
      </p:pic>
      <p:sp>
        <p:nvSpPr>
          <p:cNvPr id="6" name="Rectangle 5">
            <a:extLst>
              <a:ext uri="{FF2B5EF4-FFF2-40B4-BE49-F238E27FC236}">
                <a16:creationId xmlns:a16="http://schemas.microsoft.com/office/drawing/2014/main" id="{E063F5E2-F6C2-43C6-BC32-EC0D865D77AC}"/>
              </a:ext>
            </a:extLst>
          </p:cNvPr>
          <p:cNvSpPr/>
          <p:nvPr/>
        </p:nvSpPr>
        <p:spPr>
          <a:xfrm>
            <a:off x="2393293" y="260558"/>
            <a:ext cx="4532010" cy="1323439"/>
          </a:xfrm>
          <a:prstGeom prst="rect">
            <a:avLst/>
          </a:prstGeom>
          <a:noFill/>
        </p:spPr>
        <p:txBody>
          <a:bodyPr wrap="none" lIns="91440" tIns="45720" rIns="91440" bIns="45720">
            <a:spAutoFit/>
          </a:bodyPr>
          <a:lstStyle/>
          <a:p>
            <a:r>
              <a:rPr lang="en-US" sz="4000" b="1" cap="none" spc="0" dirty="0">
                <a:ln w="22225">
                  <a:solidFill>
                    <a:schemeClr val="accent2"/>
                  </a:solidFill>
                  <a:prstDash val="solid"/>
                </a:ln>
                <a:solidFill>
                  <a:schemeClr val="accent2">
                    <a:lumMod val="40000"/>
                    <a:lumOff val="60000"/>
                  </a:schemeClr>
                </a:solidFill>
                <a:effectLst/>
              </a:rPr>
              <a:t>Musical Memories </a:t>
            </a:r>
          </a:p>
          <a:p>
            <a:r>
              <a:rPr lang="en-US" sz="4000" b="1" cap="none" spc="0" dirty="0">
                <a:ln w="22225">
                  <a:solidFill>
                    <a:schemeClr val="accent2"/>
                  </a:solidFill>
                  <a:prstDash val="solid"/>
                </a:ln>
                <a:solidFill>
                  <a:schemeClr val="accent2">
                    <a:lumMod val="40000"/>
                    <a:lumOff val="60000"/>
                  </a:schemeClr>
                </a:solidFill>
                <a:effectLst/>
              </a:rPr>
              <a:t>Café </a:t>
            </a:r>
          </a:p>
        </p:txBody>
      </p:sp>
      <p:sp>
        <p:nvSpPr>
          <p:cNvPr id="2" name="TextBox 1">
            <a:extLst>
              <a:ext uri="{FF2B5EF4-FFF2-40B4-BE49-F238E27FC236}">
                <a16:creationId xmlns:a16="http://schemas.microsoft.com/office/drawing/2014/main" id="{D41AAF6B-58BF-4B4D-B003-B1F793C145DB}"/>
              </a:ext>
            </a:extLst>
          </p:cNvPr>
          <p:cNvSpPr txBox="1"/>
          <p:nvPr/>
        </p:nvSpPr>
        <p:spPr>
          <a:xfrm>
            <a:off x="553029" y="1808496"/>
            <a:ext cx="6630770" cy="4671663"/>
          </a:xfrm>
          <a:prstGeom prst="rect">
            <a:avLst/>
          </a:prstGeom>
          <a:noFill/>
        </p:spPr>
        <p:txBody>
          <a:bodyPr wrap="square" rtlCol="0">
            <a:spAutoFit/>
          </a:bodyPr>
          <a:lstStyle/>
          <a:p>
            <a:pPr marL="457200" marR="0">
              <a:lnSpc>
                <a:spcPct val="107000"/>
              </a:lnSpc>
              <a:spcBef>
                <a:spcPts val="0"/>
              </a:spcBef>
              <a:spcAft>
                <a:spcPts val="800"/>
              </a:spcAft>
            </a:pPr>
            <a:r>
              <a:rPr lang="en-US"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Current Challenges</a:t>
            </a:r>
          </a:p>
          <a:p>
            <a:pPr marL="800100" marR="0" indent="-342900">
              <a:lnSpc>
                <a:spcPct val="107000"/>
              </a:lnSpc>
              <a:spcBef>
                <a:spcPts val="0"/>
              </a:spcBef>
              <a:spcAft>
                <a:spcPts val="800"/>
              </a:spcAft>
              <a:buFont typeface="+mj-lt"/>
              <a:buAutoNum type="arabicPeriod"/>
            </a:pPr>
            <a:r>
              <a:rPr lang="en-US"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Expanding/Licensing Prior to Completion of Supports</a:t>
            </a:r>
          </a:p>
          <a:p>
            <a:pPr marL="1200150" lvl="1" indent="-285750">
              <a:lnSpc>
                <a:spcPct val="107000"/>
              </a:lnSpc>
              <a:spcAft>
                <a:spcPts val="800"/>
              </a:spcAft>
              <a:buFont typeface="Arial" panose="020B0604020202020204" pitchFamily="34" charset="0"/>
              <a:buChar char="•"/>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Communicated to expansion sites that we would be ready by Jan 2022 and that they would not be assessed a fee until then.  </a:t>
            </a:r>
          </a:p>
          <a:p>
            <a:pPr marL="1200150" lvl="1" indent="-285750">
              <a:lnSpc>
                <a:spcPct val="107000"/>
              </a:lnSpc>
              <a:spcAft>
                <a:spcPts val="800"/>
              </a:spcAft>
              <a:buFont typeface="Arial" panose="020B0604020202020204" pitchFamily="34" charset="0"/>
              <a:buChar char="•"/>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Our licensees are going to partner with us in the development of supports and consulting services</a:t>
            </a:r>
          </a:p>
          <a:p>
            <a:pPr marL="800100" indent="-342900">
              <a:lnSpc>
                <a:spcPct val="107000"/>
              </a:lnSpc>
              <a:spcAft>
                <a:spcPts val="800"/>
              </a:spcAft>
              <a:buFont typeface="+mj-lt"/>
              <a:buAutoNum type="arabicPeriod"/>
            </a:pPr>
            <a:r>
              <a:rPr lang="en-US"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Future Challenges</a:t>
            </a:r>
          </a:p>
          <a:p>
            <a:pPr marL="1257300" lvl="1" indent="-342900">
              <a:lnSpc>
                <a:spcPct val="107000"/>
              </a:lnSpc>
              <a:spcAft>
                <a:spcPts val="800"/>
              </a:spcAft>
              <a:buFont typeface="Arial" panose="020B0604020202020204" pitchFamily="34" charset="0"/>
              <a:buChar char="•"/>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Expanding to Isolated Adults</a:t>
            </a:r>
          </a:p>
          <a:p>
            <a:pPr marL="1257300" lvl="1" indent="-342900">
              <a:lnSpc>
                <a:spcPct val="107000"/>
              </a:lnSpc>
              <a:spcAft>
                <a:spcPts val="800"/>
              </a:spcAft>
              <a:buFont typeface="Arial" panose="020B0604020202020204" pitchFamily="34" charset="0"/>
              <a:buChar char="•"/>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Will leverage Teresa Lawrence to do Creative Problem </a:t>
            </a:r>
            <a:r>
              <a:rPr lang="en-US">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Solving around:</a:t>
            </a:r>
            <a:endPar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0" lvl="2" indent="-342900">
              <a:lnSpc>
                <a:spcPct val="107000"/>
              </a:lnSpc>
              <a:spcAft>
                <a:spcPts val="800"/>
              </a:spcAft>
              <a:buFont typeface="Wingdings" panose="05000000000000000000" pitchFamily="2" charset="2"/>
              <a:buChar char="ü"/>
            </a:pP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Outreach, retention, and partnerships</a:t>
            </a:r>
          </a:p>
          <a:p>
            <a:endParaRPr lang="en-US" sz="1100" dirty="0">
              <a:solidFill>
                <a:schemeClr val="accent2">
                  <a:lumMod val="75000"/>
                </a:schemeClr>
              </a:solidFill>
            </a:endParaRPr>
          </a:p>
        </p:txBody>
      </p:sp>
    </p:spTree>
    <p:extLst>
      <p:ext uri="{BB962C8B-B14F-4D97-AF65-F5344CB8AC3E}">
        <p14:creationId xmlns:p14="http://schemas.microsoft.com/office/powerpoint/2010/main" val="51815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160</TotalTime>
  <Words>1031</Words>
  <Application>Microsoft Office PowerPoint</Application>
  <PresentationFormat>Letter Paper (8.5x11 in)</PresentationFormat>
  <Paragraphs>113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HARVEY</dc:creator>
  <cp:lastModifiedBy>Lisa Payne Simon</cp:lastModifiedBy>
  <cp:revision>2</cp:revision>
  <dcterms:created xsi:type="dcterms:W3CDTF">2021-09-29T21:08:27Z</dcterms:created>
  <dcterms:modified xsi:type="dcterms:W3CDTF">2021-10-04T16:03:57Z</dcterms:modified>
</cp:coreProperties>
</file>