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2"/>
  </p:notesMasterIdLst>
  <p:sldIdLst>
    <p:sldId id="256" r:id="rId5"/>
    <p:sldId id="257" r:id="rId6"/>
    <p:sldId id="258" r:id="rId7"/>
    <p:sldId id="259" r:id="rId8"/>
    <p:sldId id="260"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1" autoAdjust="0"/>
    <p:restoredTop sz="86370" autoAdjust="0"/>
  </p:normalViewPr>
  <p:slideViewPr>
    <p:cSldViewPr snapToGrid="0">
      <p:cViewPr varScale="1">
        <p:scale>
          <a:sx n="57" d="100"/>
          <a:sy n="57" d="100"/>
        </p:scale>
        <p:origin x="10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Conti" userId="0f3a18fe-270e-476f-ac91-7f9c7472a1d8" providerId="ADAL" clId="{CDE18575-FFB3-46D4-86CE-6105E74757CC}"/>
    <pc:docChg chg="undo custSel addSld delSld modSld">
      <pc:chgData name="Ashley Conti" userId="0f3a18fe-270e-476f-ac91-7f9c7472a1d8" providerId="ADAL" clId="{CDE18575-FFB3-46D4-86CE-6105E74757CC}" dt="2021-01-29T15:46:53.728" v="289" actId="5793"/>
      <pc:docMkLst>
        <pc:docMk/>
      </pc:docMkLst>
      <pc:sldChg chg="modSp del mod">
        <pc:chgData name="Ashley Conti" userId="0f3a18fe-270e-476f-ac91-7f9c7472a1d8" providerId="ADAL" clId="{CDE18575-FFB3-46D4-86CE-6105E74757CC}" dt="2021-01-29T15:43:42.745" v="255" actId="47"/>
        <pc:sldMkLst>
          <pc:docMk/>
          <pc:sldMk cId="441432631" sldId="261"/>
        </pc:sldMkLst>
        <pc:spChg chg="mod">
          <ac:chgData name="Ashley Conti" userId="0f3a18fe-270e-476f-ac91-7f9c7472a1d8" providerId="ADAL" clId="{CDE18575-FFB3-46D4-86CE-6105E74757CC}" dt="2021-01-28T17:46:35.038" v="68" actId="20577"/>
          <ac:spMkLst>
            <pc:docMk/>
            <pc:sldMk cId="441432631" sldId="261"/>
            <ac:spMk id="3" creationId="{CE600139-12AF-4FC2-8883-C427900AA13E}"/>
          </ac:spMkLst>
        </pc:spChg>
      </pc:sldChg>
      <pc:sldChg chg="modSp new mod">
        <pc:chgData name="Ashley Conti" userId="0f3a18fe-270e-476f-ac91-7f9c7472a1d8" providerId="ADAL" clId="{CDE18575-FFB3-46D4-86CE-6105E74757CC}" dt="2021-01-29T15:46:53.728" v="289" actId="5793"/>
        <pc:sldMkLst>
          <pc:docMk/>
          <pc:sldMk cId="2154393548" sldId="263"/>
        </pc:sldMkLst>
        <pc:spChg chg="mod">
          <ac:chgData name="Ashley Conti" userId="0f3a18fe-270e-476f-ac91-7f9c7472a1d8" providerId="ADAL" clId="{CDE18575-FFB3-46D4-86CE-6105E74757CC}" dt="2021-01-29T15:43:39.287" v="254" actId="20577"/>
          <ac:spMkLst>
            <pc:docMk/>
            <pc:sldMk cId="2154393548" sldId="263"/>
            <ac:spMk id="2" creationId="{CF2143E8-8D97-4980-80F2-DE232FA28408}"/>
          </ac:spMkLst>
        </pc:spChg>
        <pc:spChg chg="mod">
          <ac:chgData name="Ashley Conti" userId="0f3a18fe-270e-476f-ac91-7f9c7472a1d8" providerId="ADAL" clId="{CDE18575-FFB3-46D4-86CE-6105E74757CC}" dt="2021-01-29T15:46:53.728" v="289" actId="5793"/>
          <ac:spMkLst>
            <pc:docMk/>
            <pc:sldMk cId="2154393548" sldId="263"/>
            <ac:spMk id="3" creationId="{959EFFB7-23E9-44DF-BA85-672CC974753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83F02-B164-48CF-B522-6C642D667FD6}"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AE910-2CB3-40E3-82B3-8EB449652932}" type="slidenum">
              <a:rPr lang="en-US" smtClean="0"/>
              <a:t>‹#›</a:t>
            </a:fld>
            <a:endParaRPr lang="en-US"/>
          </a:p>
        </p:txBody>
      </p:sp>
    </p:spTree>
    <p:extLst>
      <p:ext uri="{BB962C8B-B14F-4D97-AF65-F5344CB8AC3E}">
        <p14:creationId xmlns:p14="http://schemas.microsoft.com/office/powerpoint/2010/main" val="91642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team documents progress toward ours stated objectives through our weekly project management meeting. At every meeting, we go through the workplan and use our legend to review status of every item. In addition, at our bi-weekly expanded leadership team meetings we go through workplan updates once a month.</a:t>
            </a:r>
          </a:p>
          <a:p>
            <a:endParaRPr lang="en-US" dirty="0"/>
          </a:p>
        </p:txBody>
      </p:sp>
      <p:sp>
        <p:nvSpPr>
          <p:cNvPr id="4" name="Slide Number Placeholder 3"/>
          <p:cNvSpPr>
            <a:spLocks noGrp="1"/>
          </p:cNvSpPr>
          <p:nvPr>
            <p:ph type="sldNum" sz="quarter" idx="5"/>
          </p:nvPr>
        </p:nvSpPr>
        <p:spPr/>
        <p:txBody>
          <a:bodyPr/>
          <a:lstStyle/>
          <a:p>
            <a:fld id="{668AE910-2CB3-40E3-82B3-8EB449652932}" type="slidenum">
              <a:rPr lang="en-US" smtClean="0"/>
              <a:t>5</a:t>
            </a:fld>
            <a:endParaRPr lang="en-US"/>
          </a:p>
        </p:txBody>
      </p:sp>
    </p:spTree>
    <p:extLst>
      <p:ext uri="{BB962C8B-B14F-4D97-AF65-F5344CB8AC3E}">
        <p14:creationId xmlns:p14="http://schemas.microsoft.com/office/powerpoint/2010/main" val="1883617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9958C0-67DC-4F86-AA91-C9BB89236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5E1B8D6-5183-4C9D-9631-F5831902AB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18D0024-B5A9-4B7B-8E8C-ACAF723868D1}"/>
              </a:ext>
            </a:extLst>
          </p:cNvPr>
          <p:cNvSpPr>
            <a:spLocks noGrp="1"/>
          </p:cNvSpPr>
          <p:nvPr>
            <p:ph type="ctrTitle"/>
          </p:nvPr>
        </p:nvSpPr>
        <p:spPr>
          <a:xfrm>
            <a:off x="446533" y="1507414"/>
            <a:ext cx="7628209" cy="3703320"/>
          </a:xfrm>
        </p:spPr>
        <p:txBody>
          <a:bodyPr anchor="b">
            <a:normAutofit/>
          </a:bodyPr>
          <a:lstStyle/>
          <a:p>
            <a:pPr>
              <a:lnSpc>
                <a:spcPct val="90000"/>
              </a:lnSpc>
            </a:pPr>
            <a:r>
              <a:rPr lang="en-US" sz="5000">
                <a:solidFill>
                  <a:srgbClr val="FFFFFF"/>
                </a:solidFill>
              </a:rPr>
              <a:t>Communities care family Caregivers respite pilot program</a:t>
            </a:r>
            <a:br>
              <a:rPr lang="en-US" sz="5000">
                <a:solidFill>
                  <a:srgbClr val="FFFFFF"/>
                </a:solidFill>
              </a:rPr>
            </a:br>
            <a:r>
              <a:rPr lang="en-US" sz="5000">
                <a:solidFill>
                  <a:srgbClr val="FFFFFF"/>
                </a:solidFill>
              </a:rPr>
              <a:t>WNY e-respite pilot project </a:t>
            </a:r>
          </a:p>
        </p:txBody>
      </p:sp>
      <p:sp>
        <p:nvSpPr>
          <p:cNvPr id="3" name="Subtitle 2">
            <a:extLst>
              <a:ext uri="{FF2B5EF4-FFF2-40B4-BE49-F238E27FC236}">
                <a16:creationId xmlns:a16="http://schemas.microsoft.com/office/drawing/2014/main" id="{C1772435-2839-42F5-9608-16CF1571E1A2}"/>
              </a:ext>
            </a:extLst>
          </p:cNvPr>
          <p:cNvSpPr>
            <a:spLocks noGrp="1"/>
          </p:cNvSpPr>
          <p:nvPr>
            <p:ph type="subTitle" idx="1"/>
          </p:nvPr>
        </p:nvSpPr>
        <p:spPr>
          <a:xfrm>
            <a:off x="8184641" y="1507414"/>
            <a:ext cx="3546077" cy="3703320"/>
          </a:xfrm>
          <a:ln w="57150">
            <a:noFill/>
          </a:ln>
        </p:spPr>
        <p:txBody>
          <a:bodyPr anchor="b">
            <a:normAutofit/>
          </a:bodyPr>
          <a:lstStyle/>
          <a:p>
            <a:r>
              <a:rPr lang="en-US" sz="2400">
                <a:solidFill>
                  <a:srgbClr val="FFFFFF">
                    <a:alpha val="70000"/>
                  </a:srgbClr>
                </a:solidFill>
              </a:rPr>
              <a:t>Learning communities #2: respite pilot evaluation plan </a:t>
            </a:r>
          </a:p>
        </p:txBody>
      </p:sp>
      <p:sp>
        <p:nvSpPr>
          <p:cNvPr id="12" name="Rectangle 11">
            <a:extLst>
              <a:ext uri="{FF2B5EF4-FFF2-40B4-BE49-F238E27FC236}">
                <a16:creationId xmlns:a16="http://schemas.microsoft.com/office/drawing/2014/main" id="{85AA17EB-F169-483D-AF02-A7EC2B2D9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6259649"/>
            <a:ext cx="7628209"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193E18B0-6B75-4819-8AF4-203AD4E0E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84640" y="6259649"/>
            <a:ext cx="3546077" cy="111654"/>
          </a:xfrm>
          <a:prstGeom prst="rect">
            <a:avLst/>
          </a:prstGeom>
          <a:solidFill>
            <a:srgbClr val="FFFFFF">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905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4CB97-1D7C-4255-B26A-3EC05E83E45F}"/>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Respite pilot overview</a:t>
            </a:r>
            <a:br>
              <a:rPr lang="en-US" sz="3200">
                <a:solidFill>
                  <a:srgbClr val="FFFFFF"/>
                </a:solidFill>
              </a:rPr>
            </a:br>
            <a:r>
              <a:rPr lang="en-US" sz="3200">
                <a:solidFill>
                  <a:srgbClr val="FFFFFF"/>
                </a:solidFill>
              </a:rPr>
              <a:t>project charter</a:t>
            </a:r>
          </a:p>
        </p:txBody>
      </p:sp>
      <p:sp>
        <p:nvSpPr>
          <p:cNvPr id="3" name="Content Placeholder 2">
            <a:extLst>
              <a:ext uri="{FF2B5EF4-FFF2-40B4-BE49-F238E27FC236}">
                <a16:creationId xmlns:a16="http://schemas.microsoft.com/office/drawing/2014/main" id="{229F2E94-920C-44A6-890E-63802A731250}"/>
              </a:ext>
            </a:extLst>
          </p:cNvPr>
          <p:cNvSpPr>
            <a:spLocks noGrp="1"/>
          </p:cNvSpPr>
          <p:nvPr>
            <p:ph idx="1"/>
          </p:nvPr>
        </p:nvSpPr>
        <p:spPr>
          <a:xfrm>
            <a:off x="5155905" y="1113764"/>
            <a:ext cx="6108179" cy="4624327"/>
          </a:xfrm>
        </p:spPr>
        <p:txBody>
          <a:bodyPr anchor="ctr">
            <a:normAutofit/>
          </a:bodyPr>
          <a:lstStyle/>
          <a:p>
            <a:pPr marL="0" indent="0">
              <a:buNone/>
            </a:pPr>
            <a:r>
              <a:rPr lang="en-US">
                <a:effectLst/>
                <a:latin typeface="Calibri" panose="020F0502020204030204" pitchFamily="34" charset="0"/>
                <a:ea typeface="Calibri" panose="020F0502020204030204" pitchFamily="34" charset="0"/>
                <a:cs typeface="Calibri" panose="020F0502020204030204" pitchFamily="34" charset="0"/>
              </a:rPr>
              <a:t>With a deepened understanding of what matters most to caregivers, we aim to reimagine respite and create an individualized and unique respite approach that uses technology solutions to help caregivers feel supported and empowered, learn self-care techniques, and achieve “short term relief” from ongoing tasks or ongoing worry as they care for their loved one.  </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5215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64893-F639-425F-AF69-C6B83433C57B}"/>
              </a:ext>
            </a:extLst>
          </p:cNvPr>
          <p:cNvSpPr>
            <a:spLocks noGrp="1"/>
          </p:cNvSpPr>
          <p:nvPr>
            <p:ph type="title"/>
          </p:nvPr>
        </p:nvSpPr>
        <p:spPr/>
        <p:txBody>
          <a:bodyPr/>
          <a:lstStyle/>
          <a:p>
            <a:r>
              <a:rPr lang="en-US" dirty="0"/>
              <a:t>Pilot objectives</a:t>
            </a:r>
          </a:p>
        </p:txBody>
      </p:sp>
      <p:sp>
        <p:nvSpPr>
          <p:cNvPr id="5" name="Content Placeholder 4">
            <a:extLst>
              <a:ext uri="{FF2B5EF4-FFF2-40B4-BE49-F238E27FC236}">
                <a16:creationId xmlns:a16="http://schemas.microsoft.com/office/drawing/2014/main" id="{10CE0762-A641-4B8B-BAB3-683340CE767D}"/>
              </a:ext>
            </a:extLst>
          </p:cNvPr>
          <p:cNvSpPr>
            <a:spLocks noGrp="1"/>
          </p:cNvSpPr>
          <p:nvPr>
            <p:ph idx="1"/>
          </p:nvPr>
        </p:nvSpPr>
        <p:spPr>
          <a:xfrm>
            <a:off x="581192" y="2180496"/>
            <a:ext cx="11029615" cy="4387572"/>
          </a:xfrm>
        </p:spPr>
        <p:txBody>
          <a:bodyPr>
            <a:normAutofit fontScale="77500" lnSpcReduction="20000"/>
          </a:bodyPr>
          <a:lstStyle/>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600" dirty="0">
                <a:effectLst/>
                <a:latin typeface="Calibri" panose="020F0502020204030204" pitchFamily="34" charset="0"/>
                <a:ea typeface="Calibri" panose="020F0502020204030204" pitchFamily="34" charset="0"/>
                <a:cs typeface="Times New Roman" panose="02020603050405020304" pitchFamily="18" charset="0"/>
              </a:rPr>
              <a:t>Strong organizational infrastructure to ensure achievement of grant deliverables</a:t>
            </a:r>
          </a:p>
          <a:p>
            <a:pPr marL="0" indent="0">
              <a:buNone/>
            </a:pPr>
            <a:r>
              <a:rPr lang="en-US" sz="2300" i="1" dirty="0">
                <a:effectLst/>
                <a:latin typeface="Calibri" panose="020F0502020204030204" pitchFamily="34" charset="0"/>
                <a:ea typeface="Calibri" panose="020F0502020204030204" pitchFamily="34" charset="0"/>
                <a:cs typeface="Times New Roman" panose="02020603050405020304" pitchFamily="18" charset="0"/>
              </a:rPr>
              <a:t>HCA and partners will plan for and formally operationalize the needed collaborations, personnel, tools, and supplies including evaluation and budget monitoring processes to ensure the project remains on track for success.</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Intuitive Resources for Technology based Respite Solutions</a:t>
            </a:r>
          </a:p>
          <a:p>
            <a:pPr marL="0" indent="0">
              <a:buNone/>
            </a:pPr>
            <a:r>
              <a:rPr lang="en-US" sz="2300" i="1" dirty="0">
                <a:effectLst/>
                <a:latin typeface="Calibri" panose="020F0502020204030204" pitchFamily="34" charset="0"/>
                <a:ea typeface="Calibri" panose="020F0502020204030204" pitchFamily="34" charset="0"/>
                <a:cs typeface="Times New Roman" panose="02020603050405020304" pitchFamily="18" charset="0"/>
              </a:rPr>
              <a:t>HCA and partners will develop, using human centered design, resources that help caregivers achieve respite through technology-based solutions including knowledgeable coaches, technical assistance, training content, a website, hardware, and software. </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E-Respite Coaching Service Model </a:t>
            </a:r>
          </a:p>
          <a:p>
            <a:pPr marL="0" indent="0">
              <a:buNone/>
            </a:pPr>
            <a:r>
              <a:rPr lang="en-US" sz="2300" i="1" dirty="0">
                <a:effectLst/>
                <a:latin typeface="Calibri" panose="020F0502020204030204" pitchFamily="34" charset="0"/>
                <a:ea typeface="Calibri" panose="020F0502020204030204" pitchFamily="34" charset="0"/>
                <a:cs typeface="Times New Roman" panose="02020603050405020304" pitchFamily="18" charset="0"/>
              </a:rPr>
              <a:t>HCA and partners will develop, using human centered design, resources that help caregivers achieve respite through technology-based solutions including knowledgeable coaches, technical assistance, training content, a website, hardware, and software.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7982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64893-F639-425F-AF69-C6B83433C57B}"/>
              </a:ext>
            </a:extLst>
          </p:cNvPr>
          <p:cNvSpPr>
            <a:spLocks noGrp="1"/>
          </p:cNvSpPr>
          <p:nvPr>
            <p:ph type="title"/>
          </p:nvPr>
        </p:nvSpPr>
        <p:spPr/>
        <p:txBody>
          <a:bodyPr/>
          <a:lstStyle/>
          <a:p>
            <a:r>
              <a:rPr lang="en-US" dirty="0"/>
              <a:t>Pilot objectives continued</a:t>
            </a:r>
          </a:p>
        </p:txBody>
      </p:sp>
      <p:sp>
        <p:nvSpPr>
          <p:cNvPr id="5" name="Content Placeholder 4">
            <a:extLst>
              <a:ext uri="{FF2B5EF4-FFF2-40B4-BE49-F238E27FC236}">
                <a16:creationId xmlns:a16="http://schemas.microsoft.com/office/drawing/2014/main" id="{10CE0762-A641-4B8B-BAB3-683340CE767D}"/>
              </a:ext>
            </a:extLst>
          </p:cNvPr>
          <p:cNvSpPr>
            <a:spLocks noGrp="1"/>
          </p:cNvSpPr>
          <p:nvPr>
            <p:ph idx="1"/>
          </p:nvPr>
        </p:nvSpPr>
        <p:spPr>
          <a:xfrm>
            <a:off x="581192" y="2180496"/>
            <a:ext cx="11029615" cy="4253758"/>
          </a:xfrm>
        </p:spPr>
        <p:txBody>
          <a:bodyPr>
            <a:normAutofit lnSpcReduction="10000"/>
          </a:bodyPr>
          <a:lstStyle/>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300" dirty="0">
                <a:latin typeface="Calibri" panose="020F0502020204030204" pitchFamily="34" charset="0"/>
                <a:ea typeface="Calibri" panose="020F0502020204030204" pitchFamily="34" charset="0"/>
                <a:cs typeface="Times New Roman" panose="02020603050405020304" pitchFamily="18" charset="0"/>
              </a:rPr>
              <a:t>Outreach and service to minimum of 80 caregivers</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HCA and partners will develop a comprehensive communication and awareness campaign to identify and educate potential referral sources in order to serve a goal of minimum 80 caregivers across WNY during the implementation phase through respite coaching, web-based directory of solutions, and/or technical support.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300" i="1" dirty="0">
                <a:latin typeface="Calibri" panose="020F0502020204030204" pitchFamily="34" charset="0"/>
                <a:ea typeface="Calibri" panose="020F0502020204030204" pitchFamily="34" charset="0"/>
                <a:cs typeface="Times New Roman" panose="02020603050405020304" pitchFamily="18" charset="0"/>
              </a:rPr>
              <a:t>Sustainability Planning</a:t>
            </a:r>
          </a:p>
          <a:p>
            <a:pPr marL="0"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HCA and partners will engage in bi-directional learning with health plans and program evaluators in order to demonstrate a data-informed value proposition that can be disseminated to partners as a proof of concept that an investment in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e-respite</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coaching and technology support positively impacts caregiver wellbeing.  Pilot will apply for ARCH National Respite Network to be recognized as an Innovative and Exemplary Respite 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067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1142ACD-5669-4A60-BC2C-6970DC8048A6}"/>
              </a:ext>
            </a:extLst>
          </p:cNvPr>
          <p:cNvPicPr>
            <a:picLocks noChangeAspect="1"/>
          </p:cNvPicPr>
          <p:nvPr/>
        </p:nvPicPr>
        <p:blipFill>
          <a:blip r:embed="rId3"/>
          <a:stretch>
            <a:fillRect/>
          </a:stretch>
        </p:blipFill>
        <p:spPr>
          <a:xfrm>
            <a:off x="3346694" y="2020680"/>
            <a:ext cx="11406369" cy="2059631"/>
          </a:xfrm>
          <a:prstGeom prst="rect">
            <a:avLst/>
          </a:prstGeom>
        </p:spPr>
      </p:pic>
      <p:sp>
        <p:nvSpPr>
          <p:cNvPr id="2" name="Title 1">
            <a:extLst>
              <a:ext uri="{FF2B5EF4-FFF2-40B4-BE49-F238E27FC236}">
                <a16:creationId xmlns:a16="http://schemas.microsoft.com/office/drawing/2014/main" id="{6ED27FB2-519B-417B-8768-FE351C76B208}"/>
              </a:ext>
            </a:extLst>
          </p:cNvPr>
          <p:cNvSpPr>
            <a:spLocks noGrp="1"/>
          </p:cNvSpPr>
          <p:nvPr>
            <p:ph type="title"/>
          </p:nvPr>
        </p:nvSpPr>
        <p:spPr/>
        <p:txBody>
          <a:bodyPr/>
          <a:lstStyle/>
          <a:p>
            <a:r>
              <a:rPr lang="en-US" dirty="0"/>
              <a:t>Documenting progress </a:t>
            </a:r>
          </a:p>
        </p:txBody>
      </p:sp>
      <p:pic>
        <p:nvPicPr>
          <p:cNvPr id="10" name="Picture 9">
            <a:extLst>
              <a:ext uri="{FF2B5EF4-FFF2-40B4-BE49-F238E27FC236}">
                <a16:creationId xmlns:a16="http://schemas.microsoft.com/office/drawing/2014/main" id="{244EB08F-491C-4A08-9E32-8A2A17B6B470}"/>
              </a:ext>
            </a:extLst>
          </p:cNvPr>
          <p:cNvPicPr>
            <a:picLocks noChangeAspect="1"/>
          </p:cNvPicPr>
          <p:nvPr/>
        </p:nvPicPr>
        <p:blipFill>
          <a:blip r:embed="rId4"/>
          <a:stretch>
            <a:fillRect/>
          </a:stretch>
        </p:blipFill>
        <p:spPr>
          <a:xfrm>
            <a:off x="1048214" y="4385035"/>
            <a:ext cx="9645806" cy="2272428"/>
          </a:xfrm>
          <a:prstGeom prst="rect">
            <a:avLst/>
          </a:prstGeom>
        </p:spPr>
      </p:pic>
    </p:spTree>
    <p:extLst>
      <p:ext uri="{BB962C8B-B14F-4D97-AF65-F5344CB8AC3E}">
        <p14:creationId xmlns:p14="http://schemas.microsoft.com/office/powerpoint/2010/main" val="7904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43E8-8D97-4980-80F2-DE232FA28408}"/>
              </a:ext>
            </a:extLst>
          </p:cNvPr>
          <p:cNvSpPr>
            <a:spLocks noGrp="1"/>
          </p:cNvSpPr>
          <p:nvPr>
            <p:ph type="title"/>
          </p:nvPr>
        </p:nvSpPr>
        <p:spPr/>
        <p:txBody>
          <a:bodyPr/>
          <a:lstStyle/>
          <a:p>
            <a:r>
              <a:rPr lang="en-US" dirty="0"/>
              <a:t>Results Based Accountability Data Collection</a:t>
            </a:r>
          </a:p>
        </p:txBody>
      </p:sp>
      <p:sp>
        <p:nvSpPr>
          <p:cNvPr id="3" name="Content Placeholder 2">
            <a:extLst>
              <a:ext uri="{FF2B5EF4-FFF2-40B4-BE49-F238E27FC236}">
                <a16:creationId xmlns:a16="http://schemas.microsoft.com/office/drawing/2014/main" id="{959EFFB7-23E9-44DF-BA85-672CC974753B}"/>
              </a:ext>
            </a:extLst>
          </p:cNvPr>
          <p:cNvSpPr>
            <a:spLocks noGrp="1"/>
          </p:cNvSpPr>
          <p:nvPr>
            <p:ph idx="1"/>
          </p:nvPr>
        </p:nvSpPr>
        <p:spPr>
          <a:xfrm>
            <a:off x="345688" y="2180496"/>
            <a:ext cx="11265119" cy="4421026"/>
          </a:xfrm>
        </p:spPr>
        <p:txBody>
          <a:bodyPr numCol="3">
            <a:normAutofit/>
          </a:bodyPr>
          <a:lstStyle/>
          <a:p>
            <a:r>
              <a:rPr lang="en-US" sz="2000" dirty="0">
                <a:latin typeface="Calibri Light" panose="020F0302020204030204" pitchFamily="34" charset="0"/>
                <a:cs typeface="Calibri Light" panose="020F0302020204030204" pitchFamily="34" charset="0"/>
              </a:rPr>
              <a:t>How much did we do?</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0/80 minimum of caregivers served</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respite coaches trained </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hits to website &amp; other analytics</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referral sources</a:t>
            </a:r>
          </a:p>
          <a:p>
            <a:pPr>
              <a:buFont typeface="Courier New" panose="02070309020205020404" pitchFamily="49" charset="0"/>
              <a:buChar char="o"/>
            </a:pPr>
            <a:endParaRPr lang="en-US" dirty="0">
              <a:latin typeface="Calibri Light" panose="020F0302020204030204" pitchFamily="34" charset="0"/>
              <a:cs typeface="Calibri Light" panose="020F0302020204030204" pitchFamily="34" charset="0"/>
            </a:endParaRPr>
          </a:p>
          <a:p>
            <a:pPr>
              <a:buFont typeface="Courier New" panose="02070309020205020404" pitchFamily="49" charset="0"/>
              <a:buChar char="o"/>
            </a:pPr>
            <a:endParaRPr lang="en-US" dirty="0">
              <a:latin typeface="Calibri Light" panose="020F0302020204030204" pitchFamily="34" charset="0"/>
              <a:cs typeface="Calibri Light" panose="020F0302020204030204" pitchFamily="34" charset="0"/>
            </a:endParaRPr>
          </a:p>
          <a:p>
            <a:pPr>
              <a:buFont typeface="Courier New" panose="02070309020205020404" pitchFamily="49" charset="0"/>
              <a:buChar char="o"/>
            </a:pPr>
            <a:endParaRPr lang="en-US" dirty="0">
              <a:latin typeface="Calibri Light" panose="020F0302020204030204" pitchFamily="34" charset="0"/>
              <a:cs typeface="Calibri Light" panose="020F0302020204030204" pitchFamily="34" charset="0"/>
            </a:endParaRPr>
          </a:p>
          <a:p>
            <a:pPr marL="0" indent="0">
              <a:buNone/>
            </a:pPr>
            <a:endParaRPr lang="en-US" dirty="0">
              <a:latin typeface="Calibri Light" panose="020F0302020204030204" pitchFamily="34" charset="0"/>
              <a:cs typeface="Calibri Light" panose="020F0302020204030204" pitchFamily="34" charset="0"/>
            </a:endParaRPr>
          </a:p>
          <a:p>
            <a:pPr>
              <a:buFont typeface="Courier New" panose="02070309020205020404" pitchFamily="49" charset="0"/>
              <a:buChar char="o"/>
            </a:pPr>
            <a:endParaRPr lang="en-US" dirty="0">
              <a:latin typeface="Calibri Light" panose="020F0302020204030204" pitchFamily="34" charset="0"/>
              <a:cs typeface="Calibri Light" panose="020F0302020204030204" pitchFamily="34" charset="0"/>
            </a:endParaRPr>
          </a:p>
          <a:p>
            <a:r>
              <a:rPr lang="en-US" sz="2000" dirty="0">
                <a:latin typeface="Calibri Light" panose="020F0302020204030204" pitchFamily="34" charset="0"/>
                <a:cs typeface="Calibri Light" panose="020F0302020204030204" pitchFamily="34" charset="0"/>
              </a:rPr>
              <a:t>How well did we do it?</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caregivers continuing to use technology for respite after _ months</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caregivers who found technology solution valuable </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caregivers who feel comfortable using technology for respite</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 of referrals into program</a:t>
            </a:r>
          </a:p>
          <a:p>
            <a:endParaRPr lang="en-US" dirty="0">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a:p>
            <a:r>
              <a:rPr lang="en-US" sz="2000" dirty="0">
                <a:latin typeface="Calibri Light" panose="020F0302020204030204" pitchFamily="34" charset="0"/>
                <a:cs typeface="Calibri Light" panose="020F0302020204030204" pitchFamily="34" charset="0"/>
              </a:rPr>
              <a:t>Is anyone better off?</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Better outcomes on Caregiver Intensity Index/time enrolled in coaching program</a:t>
            </a:r>
          </a:p>
          <a:p>
            <a:pPr>
              <a:buFont typeface="Courier New" panose="02070309020205020404" pitchFamily="49" charset="0"/>
              <a:buChar char="o"/>
            </a:pPr>
            <a:r>
              <a:rPr lang="en-US" dirty="0">
                <a:latin typeface="Calibri Light" panose="020F0302020204030204" pitchFamily="34" charset="0"/>
                <a:cs typeface="Calibri Light" panose="020F0302020204030204" pitchFamily="34" charset="0"/>
              </a:rPr>
              <a:t>Increase in opportunity for respite</a:t>
            </a:r>
          </a:p>
          <a:p>
            <a:endParaRPr lang="en-US" dirty="0">
              <a:latin typeface="Calibri Light" panose="020F0302020204030204" pitchFamily="34" charset="0"/>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215439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DBF8-C0D6-459A-821A-C7069406D30F}"/>
              </a:ext>
            </a:extLst>
          </p:cNvPr>
          <p:cNvSpPr>
            <a:spLocks noGrp="1"/>
          </p:cNvSpPr>
          <p:nvPr>
            <p:ph type="title"/>
          </p:nvPr>
        </p:nvSpPr>
        <p:spPr/>
        <p:txBody>
          <a:bodyPr/>
          <a:lstStyle/>
          <a:p>
            <a:br>
              <a:rPr lang="en-US" dirty="0"/>
            </a:br>
            <a:r>
              <a:rPr lang="en-US" dirty="0"/>
              <a:t>we hope to…</a:t>
            </a:r>
          </a:p>
        </p:txBody>
      </p:sp>
      <p:sp>
        <p:nvSpPr>
          <p:cNvPr id="3" name="Content Placeholder 2">
            <a:extLst>
              <a:ext uri="{FF2B5EF4-FFF2-40B4-BE49-F238E27FC236}">
                <a16:creationId xmlns:a16="http://schemas.microsoft.com/office/drawing/2014/main" id="{04CD1B75-4E59-41BA-ADEA-0AF14E8B7A5E}"/>
              </a:ext>
            </a:extLst>
          </p:cNvPr>
          <p:cNvSpPr>
            <a:spLocks noGrp="1"/>
          </p:cNvSpPr>
          <p:nvPr>
            <p:ph idx="1"/>
          </p:nvPr>
        </p:nvSpPr>
        <p:spPr/>
        <p:txBody>
          <a:bodyPr/>
          <a:lstStyle/>
          <a:p>
            <a:pPr>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Share learnings and best practices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Share data across pilot teams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How to design pilots that are attractive to insurers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8514078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2FFCA9154BC04A92E98358DD81FF70" ma:contentTypeVersion="12" ma:contentTypeDescription="Create a new document." ma:contentTypeScope="" ma:versionID="70fc0ccb8d7b1d2851cca489a5de7470">
  <xsd:schema xmlns:xsd="http://www.w3.org/2001/XMLSchema" xmlns:xs="http://www.w3.org/2001/XMLSchema" xmlns:p="http://schemas.microsoft.com/office/2006/metadata/properties" xmlns:ns2="42a6631d-858e-4bd4-b2e2-6d2288470b25" xmlns:ns3="a1c07a37-113e-4b6d-8d31-72efc55a6165" targetNamespace="http://schemas.microsoft.com/office/2006/metadata/properties" ma:root="true" ma:fieldsID="fbf665bdf4b63efd4b84fba4026df09c" ns2:_="" ns3:_="">
    <xsd:import namespace="42a6631d-858e-4bd4-b2e2-6d2288470b25"/>
    <xsd:import namespace="a1c07a37-113e-4b6d-8d31-72efc55a616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6631d-858e-4bd4-b2e2-6d2288470b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c07a37-113e-4b6d-8d31-72efc55a616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34948D-E7BA-4F6B-83C0-5D129D82B7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a6631d-858e-4bd4-b2e2-6d2288470b25"/>
    <ds:schemaRef ds:uri="a1c07a37-113e-4b6d-8d31-72efc55a61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62E9EA-C6FA-4C4C-9668-1F69933058A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67FC11D-CBB8-4C6E-BBF1-2E9C0EFE51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1344</TotalTime>
  <Words>527</Words>
  <Application>Microsoft Office PowerPoint</Application>
  <PresentationFormat>Widescreen</PresentationFormat>
  <Paragraphs>56</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Calibri Light</vt:lpstr>
      <vt:lpstr>Courier New</vt:lpstr>
      <vt:lpstr>Gill Sans MT</vt:lpstr>
      <vt:lpstr>Wingdings 2</vt:lpstr>
      <vt:lpstr>Dividend</vt:lpstr>
      <vt:lpstr>Communities care family Caregivers respite pilot program WNY e-respite pilot project </vt:lpstr>
      <vt:lpstr>Respite pilot overview project charter</vt:lpstr>
      <vt:lpstr>Pilot objectives</vt:lpstr>
      <vt:lpstr>Pilot objectives continued</vt:lpstr>
      <vt:lpstr>Documenting progress </vt:lpstr>
      <vt:lpstr>Results Based Accountability Data Collection</vt:lpstr>
      <vt:lpstr> we hope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Communities care family Caregivers respite pilot program WNY e-respite pilot project </dc:title>
  <dc:creator>Ashley Conti</dc:creator>
  <cp:lastModifiedBy>Ashley Conti</cp:lastModifiedBy>
  <cp:revision>4</cp:revision>
  <dcterms:created xsi:type="dcterms:W3CDTF">2021-01-21T20:41:48Z</dcterms:created>
  <dcterms:modified xsi:type="dcterms:W3CDTF">2021-01-29T15:46:58Z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0x010100782FFCA9154BC04A92E98358DD81FF70</vt:lpwstr>
  </property>
</Properties>
</file>